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0" r:id="rId5"/>
    <p:sldId id="270" r:id="rId6"/>
    <p:sldId id="258" r:id="rId7"/>
    <p:sldId id="262" r:id="rId8"/>
    <p:sldId id="263" r:id="rId9"/>
    <p:sldId id="265" r:id="rId10"/>
    <p:sldId id="267" r:id="rId11"/>
    <p:sldId id="269"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BD2"/>
    <a:srgbClr val="215B8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8" autoAdjust="0"/>
    <p:restoredTop sz="90669" autoAdjust="0"/>
  </p:normalViewPr>
  <p:slideViewPr>
    <p:cSldViewPr>
      <p:cViewPr>
        <p:scale>
          <a:sx n="66" d="100"/>
          <a:sy n="66" d="100"/>
        </p:scale>
        <p:origin x="-2316" y="-8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10/01/2013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10/01/2013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10/01/2013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10/01/2013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10/01/2013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10/01/2013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10/01/2013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package" Target="../embeddings/Document_Microsoft_Word1.docx"/><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emf"/><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opie de IMG_0004.JPG"/>
          <p:cNvPicPr>
            <a:picLocks noChangeAspect="1"/>
          </p:cNvPicPr>
          <p:nvPr/>
        </p:nvPicPr>
        <p:blipFill>
          <a:blip r:embed="rId2" cstate="print"/>
          <a:stretch>
            <a:fillRect/>
          </a:stretch>
        </p:blipFill>
        <p:spPr>
          <a:xfrm>
            <a:off x="508000" y="381000"/>
            <a:ext cx="8128000" cy="6096000"/>
          </a:xfrm>
          <a:prstGeom prst="rect">
            <a:avLst/>
          </a:prstGeom>
        </p:spPr>
      </p:pic>
      <p:sp>
        <p:nvSpPr>
          <p:cNvPr id="2" name="Titre 1"/>
          <p:cNvSpPr>
            <a:spLocks noGrp="1"/>
          </p:cNvSpPr>
          <p:nvPr>
            <p:ph type="ctrTitle"/>
          </p:nvPr>
        </p:nvSpPr>
        <p:spPr>
          <a:xfrm>
            <a:off x="467544" y="548681"/>
            <a:ext cx="8208912" cy="2304256"/>
          </a:xfrm>
        </p:spPr>
        <p:txBody>
          <a:bodyPr/>
          <a:lstStyle/>
          <a:p>
            <a:r>
              <a:rPr lang="fr-FR" sz="6600" b="1" cap="small" dirty="0" smtClean="0">
                <a:ln>
                  <a:solidFill>
                    <a:srgbClr val="FFC000"/>
                  </a:solidFill>
                </a:ln>
                <a:solidFill>
                  <a:srgbClr val="0070C0"/>
                </a:solidFill>
                <a:latin typeface="Comic Sans MS" pitchFamily="66" charset="0"/>
              </a:rPr>
              <a:t>Barbazan</a:t>
            </a:r>
            <a:r>
              <a:rPr lang="fr-FR" b="1" dirty="0" smtClean="0">
                <a:ln>
                  <a:solidFill>
                    <a:srgbClr val="FFC000"/>
                  </a:solidFill>
                </a:ln>
                <a:solidFill>
                  <a:srgbClr val="0070C0"/>
                </a:solidFill>
                <a:latin typeface="Comic Sans MS" pitchFamily="66" charset="0"/>
              </a:rPr>
              <a:t/>
            </a:r>
            <a:br>
              <a:rPr lang="fr-FR" b="1" dirty="0" smtClean="0">
                <a:ln>
                  <a:solidFill>
                    <a:srgbClr val="FFC000"/>
                  </a:solidFill>
                </a:ln>
                <a:solidFill>
                  <a:srgbClr val="0070C0"/>
                </a:solidFill>
                <a:latin typeface="Comic Sans MS" pitchFamily="66" charset="0"/>
              </a:rPr>
            </a:br>
            <a:r>
              <a:rPr lang="fr-FR" b="1" dirty="0" smtClean="0">
                <a:ln>
                  <a:solidFill>
                    <a:srgbClr val="FFC000"/>
                  </a:solidFill>
                </a:ln>
                <a:solidFill>
                  <a:srgbClr val="0070C0"/>
                </a:solidFill>
                <a:latin typeface="Comic Sans MS" pitchFamily="66" charset="0"/>
              </a:rPr>
              <a:t>Station Thermale Classée</a:t>
            </a:r>
            <a:endParaRPr lang="fr-FR" b="1" dirty="0">
              <a:ln>
                <a:solidFill>
                  <a:srgbClr val="FFC000"/>
                </a:solidFill>
              </a:ln>
              <a:solidFill>
                <a:srgbClr val="0070C0"/>
              </a:solidFill>
              <a:latin typeface="Comic Sans MS" pitchFamily="66" charset="0"/>
            </a:endParaRPr>
          </a:p>
        </p:txBody>
      </p:sp>
      <p:sp>
        <p:nvSpPr>
          <p:cNvPr id="3" name="Sous-titre 2"/>
          <p:cNvSpPr>
            <a:spLocks noGrp="1"/>
          </p:cNvSpPr>
          <p:nvPr>
            <p:ph type="subTitle" idx="1"/>
          </p:nvPr>
        </p:nvSpPr>
        <p:spPr/>
        <p:txBody>
          <a:bodyPr/>
          <a:lstStyle/>
          <a:p>
            <a:endParaRPr lang="fr-FR" dirty="0"/>
          </a:p>
        </p:txBody>
      </p:sp>
      <p:pic>
        <p:nvPicPr>
          <p:cNvPr id="1026" name="Picture 2" descr="Thermes_160307_0034_pt"/>
          <p:cNvPicPr>
            <a:picLocks noChangeAspect="1" noChangeArrowheads="1"/>
          </p:cNvPicPr>
          <p:nvPr/>
        </p:nvPicPr>
        <p:blipFill>
          <a:blip r:embed="rId3" cstate="print"/>
          <a:srcRect/>
          <a:stretch>
            <a:fillRect/>
          </a:stretch>
        </p:blipFill>
        <p:spPr bwMode="auto">
          <a:xfrm rot="453001">
            <a:off x="3926580" y="3979065"/>
            <a:ext cx="1879600" cy="1260475"/>
          </a:xfrm>
          <a:prstGeom prst="rect">
            <a:avLst/>
          </a:prstGeom>
          <a:noFill/>
          <a:ln w="9525" algn="in">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0"/>
                                        <p:tgtEl>
                                          <p:spTgt spid="1026"/>
                                        </p:tgtEl>
                                      </p:cBhvr>
                                    </p:animEffect>
                                  </p:childTnLst>
                                </p:cTn>
                              </p:par>
                            </p:childTnLst>
                          </p:cTn>
                        </p:par>
                        <p:par>
                          <p:cTn id="20" fill="hold">
                            <p:stCondLst>
                              <p:cond delay="4000"/>
                            </p:stCondLst>
                            <p:childTnLst>
                              <p:par>
                                <p:cTn id="21" presetID="45" presetClass="exit" presetSubtype="0" fill="hold" nodeType="afterEffect">
                                  <p:stCondLst>
                                    <p:cond delay="0"/>
                                  </p:stCondLst>
                                  <p:childTnLst>
                                    <p:animEffect transition="out" filter="fade">
                                      <p:cBhvr>
                                        <p:cTn id="22" dur="2000"/>
                                        <p:tgtEl>
                                          <p:spTgt spid="1026"/>
                                        </p:tgtEl>
                                      </p:cBhvr>
                                    </p:animEffect>
                                    <p:anim calcmode="lin" valueType="num">
                                      <p:cBhvr>
                                        <p:cTn id="23" dur="2000"/>
                                        <p:tgtEl>
                                          <p:spTgt spid="10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4" dur="2000"/>
                                        <p:tgtEl>
                                          <p:spTgt spid="1026"/>
                                        </p:tgtEl>
                                        <p:attrNameLst>
                                          <p:attrName>ppt_h</p:attrName>
                                        </p:attrNameLst>
                                      </p:cBhvr>
                                      <p:tavLst>
                                        <p:tav tm="0">
                                          <p:val>
                                            <p:strVal val="ppt_h"/>
                                          </p:val>
                                        </p:tav>
                                        <p:tav tm="100000">
                                          <p:val>
                                            <p:strVal val="ppt_h"/>
                                          </p:val>
                                        </p:tav>
                                      </p:tavLst>
                                    </p:anim>
                                    <p:set>
                                      <p:cBhvr>
                                        <p:cTn id="25"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949302"/>
            <a:ext cx="2082437" cy="155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4" name="Picture 3" descr="C:\Users\Office\AppData\Local\Microsoft\Windows\Temporary Internet Files\Content.IE5\EKELILO4\MP900402205[1].jpg"/>
          <p:cNvPicPr>
            <a:picLocks noChangeAspect="1" noChangeArrowheads="1"/>
          </p:cNvPicPr>
          <p:nvPr/>
        </p:nvPicPr>
        <p:blipFill>
          <a:blip r:embed="rId3" cstate="print"/>
          <a:srcRect/>
          <a:stretch>
            <a:fillRect/>
          </a:stretch>
        </p:blipFill>
        <p:spPr bwMode="auto">
          <a:xfrm>
            <a:off x="-573510" y="0"/>
            <a:ext cx="10291020" cy="6858000"/>
          </a:xfrm>
          <a:prstGeom prst="rect">
            <a:avLst/>
          </a:prstGeom>
          <a:noFill/>
        </p:spPr>
      </p:pic>
      <p:sp>
        <p:nvSpPr>
          <p:cNvPr id="5" name="Espace réservé du contenu 2"/>
          <p:cNvSpPr txBox="1">
            <a:spLocks/>
          </p:cNvSpPr>
          <p:nvPr/>
        </p:nvSpPr>
        <p:spPr>
          <a:xfrm>
            <a:off x="323528" y="260648"/>
            <a:ext cx="8496000" cy="6300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sz="1700" dirty="0" smtClean="0">
              <a:latin typeface="Comic Sans MS" pitchFamily="66" charset="0"/>
            </a:endParaRPr>
          </a:p>
          <a:p>
            <a:pPr algn="just">
              <a:buFontTx/>
              <a:buChar char="-"/>
            </a:pPr>
            <a:r>
              <a:rPr lang="fr-FR" sz="2800" dirty="0" smtClean="0">
                <a:latin typeface="Comic Sans MS" pitchFamily="66" charset="0"/>
              </a:rPr>
              <a:t>Pratique de la randonnée (pédestre, équestre  et VTT), de la pêche au Lac naturel de Barbazan ou dans les torrents (Garonne) et lacs d’altitude, du golf,  des sports d’eau vive, des sports de haute montagne, de spéléologie ou d’escalade.</a:t>
            </a:r>
          </a:p>
          <a:p>
            <a:pPr algn="just">
              <a:buFontTx/>
              <a:buChar char="-"/>
            </a:pPr>
            <a:r>
              <a:rPr lang="fr-FR" sz="2800" dirty="0" smtClean="0">
                <a:latin typeface="Comic Sans MS" pitchFamily="66" charset="0"/>
              </a:rPr>
              <a:t>Visite d’églises et de chapelles romanes ornées, du site archéologique et religieux de Saint-Bertrand, de Saint-Lizier et plus loin de Lourdes, de Toulouse, d’</a:t>
            </a:r>
            <a:r>
              <a:rPr lang="fr-FR" sz="2800" dirty="0" err="1" smtClean="0">
                <a:latin typeface="Comic Sans MS" pitchFamily="66" charset="0"/>
              </a:rPr>
              <a:t>Aïnsa</a:t>
            </a:r>
            <a:r>
              <a:rPr lang="fr-FR" sz="2800" dirty="0" smtClean="0">
                <a:latin typeface="Comic Sans MS" pitchFamily="66" charset="0"/>
              </a:rPr>
              <a:t> et de Pau.</a:t>
            </a:r>
          </a:p>
          <a:p>
            <a:pPr algn="just">
              <a:buFontTx/>
              <a:buChar char="-"/>
            </a:pPr>
            <a:r>
              <a:rPr lang="fr-FR" sz="2800" dirty="0" smtClean="0">
                <a:latin typeface="Comic Sans MS" pitchFamily="66" charset="0"/>
              </a:rPr>
              <a:t>Tourisme transfrontalier vers le Val d’</a:t>
            </a:r>
            <a:r>
              <a:rPr lang="fr-FR" sz="2800" dirty="0" err="1" smtClean="0">
                <a:latin typeface="Comic Sans MS" pitchFamily="66" charset="0"/>
              </a:rPr>
              <a:t>Aran</a:t>
            </a:r>
            <a:r>
              <a:rPr lang="fr-FR" sz="2800" dirty="0" smtClean="0">
                <a:latin typeface="Comic Sans MS" pitchFamily="66" charset="0"/>
              </a:rPr>
              <a:t>.</a:t>
            </a:r>
          </a:p>
          <a:p>
            <a:pPr marL="342000">
              <a:spcBef>
                <a:spcPts val="672"/>
              </a:spcBef>
              <a:buFontTx/>
              <a:buChar char="-"/>
            </a:pPr>
            <a:r>
              <a:rPr lang="fr-FR" sz="2800" dirty="0" smtClean="0">
                <a:latin typeface="Comic Sans MS" pitchFamily="66" charset="0"/>
              </a:rPr>
              <a:t>Divertissement par le jeu au Casino      </a:t>
            </a:r>
            <a:r>
              <a:rPr lang="fr-FR" dirty="0" smtClean="0">
                <a:latin typeface="Comic Sans MS" pitchFamily="66" charset="0"/>
              </a:rPr>
              <a:t>(</a:t>
            </a:r>
            <a:r>
              <a:rPr lang="fr-FR" sz="2800" dirty="0" smtClean="0">
                <a:latin typeface="Comic Sans MS" pitchFamily="66" charset="0"/>
              </a:rPr>
              <a:t>machines à sous, restaurant,             animations festives et culturelles</a:t>
            </a:r>
            <a:r>
              <a:rPr lang="fr-FR" dirty="0" smtClean="0">
                <a:latin typeface="Comic Sans MS" pitchFamily="66" charset="0"/>
              </a:rPr>
              <a:t>).</a:t>
            </a:r>
            <a:endParaRPr lang="fr-FR" sz="2800" dirty="0" smtClean="0">
              <a:latin typeface="Comic Sans MS" pitchFamily="66" charset="0"/>
            </a:endParaRPr>
          </a:p>
          <a:p>
            <a:pPr marL="0" indent="0">
              <a:buNone/>
            </a:pPr>
            <a:endParaRPr lang="fr-FR" sz="2800" dirty="0" smtClean="0">
              <a:latin typeface="Comic Sans MS" pitchFamily="66" charset="0"/>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157192"/>
            <a:ext cx="2174532"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C:\Users\Secrétariat\AppData\Local\Microsoft\Windows\Temporary Internet Files\Content.IE5\613974GT\MC90007870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32" y="1460277"/>
            <a:ext cx="682844" cy="124864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9493" y="2468538"/>
            <a:ext cx="610979" cy="52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7540" y="5116624"/>
            <a:ext cx="2279915" cy="170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95208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circle(in)">
                                      <p:cBhvr>
                                        <p:cTn id="10" dur="2000"/>
                                        <p:tgtEl>
                                          <p:spTgt spid="3078"/>
                                        </p:tgtEl>
                                      </p:cBhvr>
                                    </p:animEffect>
                                  </p:childTnLst>
                                </p:cTn>
                              </p:par>
                              <p:par>
                                <p:cTn id="11" presetID="6" presetClass="entr" presetSubtype="16" fill="hold"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circle(in)">
                                      <p:cBhvr>
                                        <p:cTn id="13" dur="2000"/>
                                        <p:tgtEl>
                                          <p:spTgt spid="307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950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par>
                                <p:cTn id="19" presetID="53" presetClass="entr" presetSubtype="16" fill="hold" nodeType="withEffect">
                                  <p:stCondLst>
                                    <p:cond delay="9500"/>
                                  </p:stCondLst>
                                  <p:childTnLst>
                                    <p:set>
                                      <p:cBhvr>
                                        <p:cTn id="20" dur="1" fill="hold">
                                          <p:stCondLst>
                                            <p:cond delay="0"/>
                                          </p:stCondLst>
                                        </p:cTn>
                                        <p:tgtEl>
                                          <p:spTgt spid="3076"/>
                                        </p:tgtEl>
                                        <p:attrNameLst>
                                          <p:attrName>style.visibility</p:attrName>
                                        </p:attrNameLst>
                                      </p:cBhvr>
                                      <p:to>
                                        <p:strVal val="visible"/>
                                      </p:to>
                                    </p:set>
                                    <p:anim calcmode="lin" valueType="num">
                                      <p:cBhvr>
                                        <p:cTn id="21" dur="400" fill="hold"/>
                                        <p:tgtEl>
                                          <p:spTgt spid="3076"/>
                                        </p:tgtEl>
                                        <p:attrNameLst>
                                          <p:attrName>ppt_w</p:attrName>
                                        </p:attrNameLst>
                                      </p:cBhvr>
                                      <p:tavLst>
                                        <p:tav tm="0">
                                          <p:val>
                                            <p:fltVal val="0"/>
                                          </p:val>
                                        </p:tav>
                                        <p:tav tm="100000">
                                          <p:val>
                                            <p:strVal val="#ppt_w"/>
                                          </p:val>
                                        </p:tav>
                                      </p:tavLst>
                                    </p:anim>
                                    <p:anim calcmode="lin" valueType="num">
                                      <p:cBhvr>
                                        <p:cTn id="22" dur="400" fill="hold"/>
                                        <p:tgtEl>
                                          <p:spTgt spid="3076"/>
                                        </p:tgtEl>
                                        <p:attrNameLst>
                                          <p:attrName>ppt_h</p:attrName>
                                        </p:attrNameLst>
                                      </p:cBhvr>
                                      <p:tavLst>
                                        <p:tav tm="0">
                                          <p:val>
                                            <p:fltVal val="0"/>
                                          </p:val>
                                        </p:tav>
                                        <p:tav tm="100000">
                                          <p:val>
                                            <p:strVal val="#ppt_h"/>
                                          </p:val>
                                        </p:tav>
                                      </p:tavLst>
                                    </p:anim>
                                    <p:animEffect transition="in" filter="fade">
                                      <p:cBhvr>
                                        <p:cTn id="23" dur="4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800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2000"/>
                                        <p:tgtEl>
                                          <p:spTgt spid="5">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077"/>
                                        </p:tgtEl>
                                        <p:attrNameLst>
                                          <p:attrName>style.visibility</p:attrName>
                                        </p:attrNameLst>
                                      </p:cBhvr>
                                      <p:to>
                                        <p:strVal val="visible"/>
                                      </p:to>
                                    </p:set>
                                    <p:anim calcmode="lin" valueType="num">
                                      <p:cBhvr>
                                        <p:cTn id="36" dur="500" fill="hold"/>
                                        <p:tgtEl>
                                          <p:spTgt spid="3077"/>
                                        </p:tgtEl>
                                        <p:attrNameLst>
                                          <p:attrName>ppt_w</p:attrName>
                                        </p:attrNameLst>
                                      </p:cBhvr>
                                      <p:tavLst>
                                        <p:tav tm="0">
                                          <p:val>
                                            <p:fltVal val="0"/>
                                          </p:val>
                                        </p:tav>
                                        <p:tav tm="100000">
                                          <p:val>
                                            <p:strVal val="#ppt_w"/>
                                          </p:val>
                                        </p:tav>
                                      </p:tavLst>
                                    </p:anim>
                                    <p:anim calcmode="lin" valueType="num">
                                      <p:cBhvr>
                                        <p:cTn id="37" dur="500" fill="hold"/>
                                        <p:tgtEl>
                                          <p:spTgt spid="3077"/>
                                        </p:tgtEl>
                                        <p:attrNameLst>
                                          <p:attrName>ppt_h</p:attrName>
                                        </p:attrNameLst>
                                      </p:cBhvr>
                                      <p:tavLst>
                                        <p:tav tm="0">
                                          <p:val>
                                            <p:fltVal val="0"/>
                                          </p:val>
                                        </p:tav>
                                        <p:tav tm="100000">
                                          <p:val>
                                            <p:strVal val="#ppt_h"/>
                                          </p:val>
                                        </p:tav>
                                      </p:tavLst>
                                    </p:anim>
                                    <p:animEffect transition="in" filter="fade">
                                      <p:cBhvr>
                                        <p:cTn id="38" dur="500"/>
                                        <p:tgtEl>
                                          <p:spTgt spid="307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8000"/>
                                  </p:stCondLst>
                                  <p:childTnLst>
                                    <p:anim calcmode="lin" valueType="num">
                                      <p:cBhvr>
                                        <p:cTn id="42" dur="500"/>
                                        <p:tgtEl>
                                          <p:spTgt spid="3078"/>
                                        </p:tgtEl>
                                        <p:attrNameLst>
                                          <p:attrName>ppt_w</p:attrName>
                                        </p:attrNameLst>
                                      </p:cBhvr>
                                      <p:tavLst>
                                        <p:tav tm="0">
                                          <p:val>
                                            <p:strVal val="ppt_w"/>
                                          </p:val>
                                        </p:tav>
                                        <p:tav tm="100000">
                                          <p:val>
                                            <p:fltVal val="0"/>
                                          </p:val>
                                        </p:tav>
                                      </p:tavLst>
                                    </p:anim>
                                    <p:anim calcmode="lin" valueType="num">
                                      <p:cBhvr>
                                        <p:cTn id="43" dur="500"/>
                                        <p:tgtEl>
                                          <p:spTgt spid="3078"/>
                                        </p:tgtEl>
                                        <p:attrNameLst>
                                          <p:attrName>ppt_h</p:attrName>
                                        </p:attrNameLst>
                                      </p:cBhvr>
                                      <p:tavLst>
                                        <p:tav tm="0">
                                          <p:val>
                                            <p:strVal val="ppt_h"/>
                                          </p:val>
                                        </p:tav>
                                        <p:tav tm="100000">
                                          <p:val>
                                            <p:fltVal val="0"/>
                                          </p:val>
                                        </p:tav>
                                      </p:tavLst>
                                    </p:anim>
                                    <p:animEffect transition="out" filter="fade">
                                      <p:cBhvr>
                                        <p:cTn id="44" dur="500"/>
                                        <p:tgtEl>
                                          <p:spTgt spid="3078"/>
                                        </p:tgtEl>
                                      </p:cBhvr>
                                    </p:animEffect>
                                    <p:set>
                                      <p:cBhvr>
                                        <p:cTn id="45" dur="1" fill="hold">
                                          <p:stCondLst>
                                            <p:cond delay="499"/>
                                          </p:stCondLst>
                                        </p:cTn>
                                        <p:tgtEl>
                                          <p:spTgt spid="3078"/>
                                        </p:tgtEl>
                                        <p:attrNameLst>
                                          <p:attrName>style.visibility</p:attrName>
                                        </p:attrNameLst>
                                      </p:cBhvr>
                                      <p:to>
                                        <p:strVal val="hidden"/>
                                      </p:to>
                                    </p:set>
                                  </p:childTnLst>
                                </p:cTn>
                              </p:par>
                              <p:par>
                                <p:cTn id="46" presetID="53" presetClass="exit" presetSubtype="32" fill="hold" nodeType="withEffect">
                                  <p:stCondLst>
                                    <p:cond delay="8000"/>
                                  </p:stCondLst>
                                  <p:childTnLst>
                                    <p:anim calcmode="lin" valueType="num">
                                      <p:cBhvr>
                                        <p:cTn id="47" dur="500"/>
                                        <p:tgtEl>
                                          <p:spTgt spid="3079"/>
                                        </p:tgtEl>
                                        <p:attrNameLst>
                                          <p:attrName>ppt_w</p:attrName>
                                        </p:attrNameLst>
                                      </p:cBhvr>
                                      <p:tavLst>
                                        <p:tav tm="0">
                                          <p:val>
                                            <p:strVal val="ppt_w"/>
                                          </p:val>
                                        </p:tav>
                                        <p:tav tm="100000">
                                          <p:val>
                                            <p:fltVal val="0"/>
                                          </p:val>
                                        </p:tav>
                                      </p:tavLst>
                                    </p:anim>
                                    <p:anim calcmode="lin" valueType="num">
                                      <p:cBhvr>
                                        <p:cTn id="48" dur="500"/>
                                        <p:tgtEl>
                                          <p:spTgt spid="3079"/>
                                        </p:tgtEl>
                                        <p:attrNameLst>
                                          <p:attrName>ppt_h</p:attrName>
                                        </p:attrNameLst>
                                      </p:cBhvr>
                                      <p:tavLst>
                                        <p:tav tm="0">
                                          <p:val>
                                            <p:strVal val="ppt_h"/>
                                          </p:val>
                                        </p:tav>
                                        <p:tav tm="100000">
                                          <p:val>
                                            <p:fltVal val="0"/>
                                          </p:val>
                                        </p:tav>
                                      </p:tavLst>
                                    </p:anim>
                                    <p:animEffect transition="out" filter="fade">
                                      <p:cBhvr>
                                        <p:cTn id="49" dur="500"/>
                                        <p:tgtEl>
                                          <p:spTgt spid="3079"/>
                                        </p:tgtEl>
                                      </p:cBhvr>
                                    </p:animEffect>
                                    <p:set>
                                      <p:cBhvr>
                                        <p:cTn id="50" dur="1" fill="hold">
                                          <p:stCondLst>
                                            <p:cond delay="499"/>
                                          </p:stCondLst>
                                        </p:cTn>
                                        <p:tgtEl>
                                          <p:spTgt spid="30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opie de IMG_0004.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a:xfrm>
            <a:off x="467544" y="548681"/>
            <a:ext cx="8208912" cy="2304256"/>
          </a:xfrm>
        </p:spPr>
        <p:txBody>
          <a:bodyPr/>
          <a:lstStyle/>
          <a:p>
            <a:r>
              <a:rPr lang="fr-FR" sz="6600" b="1" cap="small" dirty="0" smtClean="0">
                <a:ln>
                  <a:solidFill>
                    <a:srgbClr val="FFC000"/>
                  </a:solidFill>
                </a:ln>
                <a:solidFill>
                  <a:srgbClr val="0070C0"/>
                </a:solidFill>
                <a:latin typeface="Comic Sans MS" pitchFamily="66" charset="0"/>
              </a:rPr>
              <a:t>Barbazan</a:t>
            </a:r>
            <a:r>
              <a:rPr lang="fr-FR" b="1" dirty="0" smtClean="0">
                <a:ln>
                  <a:solidFill>
                    <a:srgbClr val="FFC000"/>
                  </a:solidFill>
                </a:ln>
                <a:solidFill>
                  <a:srgbClr val="0070C0"/>
                </a:solidFill>
                <a:latin typeface="Comic Sans MS" pitchFamily="66" charset="0"/>
              </a:rPr>
              <a:t/>
            </a:r>
            <a:br>
              <a:rPr lang="fr-FR" b="1" dirty="0" smtClean="0">
                <a:ln>
                  <a:solidFill>
                    <a:srgbClr val="FFC000"/>
                  </a:solidFill>
                </a:ln>
                <a:solidFill>
                  <a:srgbClr val="0070C0"/>
                </a:solidFill>
                <a:latin typeface="Comic Sans MS" pitchFamily="66" charset="0"/>
              </a:rPr>
            </a:br>
            <a:r>
              <a:rPr lang="fr-FR" b="1" dirty="0" smtClean="0">
                <a:ln>
                  <a:solidFill>
                    <a:srgbClr val="FFC000"/>
                  </a:solidFill>
                </a:ln>
                <a:solidFill>
                  <a:srgbClr val="0070C0"/>
                </a:solidFill>
                <a:latin typeface="Comic Sans MS" pitchFamily="66" charset="0"/>
              </a:rPr>
              <a:t>Station Thermale Classée</a:t>
            </a:r>
            <a:endParaRPr lang="fr-FR" b="1" dirty="0">
              <a:ln>
                <a:solidFill>
                  <a:srgbClr val="FFC000"/>
                </a:solidFill>
              </a:ln>
              <a:solidFill>
                <a:srgbClr val="0070C0"/>
              </a:solidFill>
              <a:latin typeface="Comic Sans MS" pitchFamily="66" charset="0"/>
            </a:endParaRPr>
          </a:p>
        </p:txBody>
      </p:sp>
      <p:pic>
        <p:nvPicPr>
          <p:cNvPr id="1026" name="Picture 2" descr="Thermes_160307_0034_pt"/>
          <p:cNvPicPr>
            <a:picLocks noChangeAspect="1" noChangeArrowheads="1"/>
          </p:cNvPicPr>
          <p:nvPr/>
        </p:nvPicPr>
        <p:blipFill>
          <a:blip r:embed="rId3" cstate="print"/>
          <a:srcRect/>
          <a:stretch>
            <a:fillRect/>
          </a:stretch>
        </p:blipFill>
        <p:spPr bwMode="auto">
          <a:xfrm rot="453001">
            <a:off x="3934343" y="4093088"/>
            <a:ext cx="2075043" cy="1391541"/>
          </a:xfrm>
          <a:prstGeom prst="rect">
            <a:avLst/>
          </a:prstGeom>
          <a:noFill/>
          <a:ln w="9525" algn="in">
            <a:noFill/>
            <a:miter lim="800000"/>
            <a:headEnd/>
            <a:tailEnd/>
          </a:ln>
          <a:effectLst/>
        </p:spPr>
      </p:pic>
    </p:spTree>
    <p:extLst>
      <p:ext uri="{BB962C8B-B14F-4D97-AF65-F5344CB8AC3E}">
        <p14:creationId xmlns:p14="http://schemas.microsoft.com/office/powerpoint/2010/main" val="7370641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0"/>
                                        <p:tgtEl>
                                          <p:spTgt spid="1026"/>
                                        </p:tgtEl>
                                      </p:cBhvr>
                                    </p:animEffect>
                                  </p:childTnLst>
                                </p:cTn>
                              </p:par>
                            </p:childTnLst>
                          </p:cTn>
                        </p:par>
                        <p:par>
                          <p:cTn id="20" fill="hold">
                            <p:stCondLst>
                              <p:cond delay="4000"/>
                            </p:stCondLst>
                            <p:childTnLst>
                              <p:par>
                                <p:cTn id="21" presetID="53" presetClass="exit" presetSubtype="32" fill="hold" nodeType="afterEffect">
                                  <p:stCondLst>
                                    <p:cond delay="1200"/>
                                  </p:stCondLst>
                                  <p:childTnLst>
                                    <p:anim calcmode="lin" valueType="num">
                                      <p:cBhvr>
                                        <p:cTn id="22" dur="1600"/>
                                        <p:tgtEl>
                                          <p:spTgt spid="1026"/>
                                        </p:tgtEl>
                                        <p:attrNameLst>
                                          <p:attrName>ppt_w</p:attrName>
                                        </p:attrNameLst>
                                      </p:cBhvr>
                                      <p:tavLst>
                                        <p:tav tm="0">
                                          <p:val>
                                            <p:strVal val="ppt_w"/>
                                          </p:val>
                                        </p:tav>
                                        <p:tav tm="100000">
                                          <p:val>
                                            <p:fltVal val="0"/>
                                          </p:val>
                                        </p:tav>
                                      </p:tavLst>
                                    </p:anim>
                                    <p:anim calcmode="lin" valueType="num">
                                      <p:cBhvr>
                                        <p:cTn id="23" dur="1600"/>
                                        <p:tgtEl>
                                          <p:spTgt spid="1026"/>
                                        </p:tgtEl>
                                        <p:attrNameLst>
                                          <p:attrName>ppt_h</p:attrName>
                                        </p:attrNameLst>
                                      </p:cBhvr>
                                      <p:tavLst>
                                        <p:tav tm="0">
                                          <p:val>
                                            <p:strVal val="ppt_h"/>
                                          </p:val>
                                        </p:tav>
                                        <p:tav tm="100000">
                                          <p:val>
                                            <p:fltVal val="0"/>
                                          </p:val>
                                        </p:tav>
                                      </p:tavLst>
                                    </p:anim>
                                    <p:animEffect transition="out" filter="fade">
                                      <p:cBhvr>
                                        <p:cTn id="24" dur="1600"/>
                                        <p:tgtEl>
                                          <p:spTgt spid="1026"/>
                                        </p:tgtEl>
                                      </p:cBhvr>
                                    </p:animEffect>
                                    <p:set>
                                      <p:cBhvr>
                                        <p:cTn id="25" dur="1" fill="hold">
                                          <p:stCondLst>
                                            <p:cond delay="15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b="1" u="sng" dirty="0" smtClean="0">
                <a:solidFill>
                  <a:srgbClr val="0000FF"/>
                </a:solidFill>
                <a:latin typeface="Comic Sans MS" pitchFamily="66" charset="0"/>
              </a:rPr>
              <a:t>Les réalisations</a:t>
            </a:r>
            <a:endParaRPr lang="fr-FR" b="1" u="sng" dirty="0">
              <a:solidFill>
                <a:srgbClr val="0000FF"/>
              </a:solidFill>
              <a:latin typeface="Comic Sans MS" pitchFamily="66" charset="0"/>
            </a:endParaRPr>
          </a:p>
        </p:txBody>
      </p:sp>
      <p:sp>
        <p:nvSpPr>
          <p:cNvPr id="3" name="Espace réservé du contenu 2"/>
          <p:cNvSpPr>
            <a:spLocks noGrp="1"/>
          </p:cNvSpPr>
          <p:nvPr>
            <p:ph idx="1"/>
          </p:nvPr>
        </p:nvSpPr>
        <p:spPr>
          <a:xfrm>
            <a:off x="395535" y="1268760"/>
            <a:ext cx="8442563" cy="5328592"/>
          </a:xfrm>
        </p:spPr>
        <p:txBody>
          <a:bodyPr>
            <a:normAutofit lnSpcReduction="10000"/>
          </a:bodyPr>
          <a:lstStyle/>
          <a:p>
            <a:r>
              <a:rPr lang="fr-FR" sz="2800" b="1" dirty="0" smtClean="0">
                <a:latin typeface="Comic Sans MS" pitchFamily="66" charset="0"/>
              </a:rPr>
              <a:t>Rachat par la commune de la station thermale classée en septembre 2006</a:t>
            </a:r>
          </a:p>
          <a:p>
            <a:pPr>
              <a:buNone/>
            </a:pPr>
            <a:endParaRPr lang="fr-FR" sz="1500" b="1" dirty="0" smtClean="0">
              <a:latin typeface="Comic Sans MS" pitchFamily="66" charset="0"/>
            </a:endParaRPr>
          </a:p>
          <a:p>
            <a:r>
              <a:rPr lang="fr-FR" sz="2800" b="1" dirty="0" smtClean="0">
                <a:latin typeface="Comic Sans MS" pitchFamily="66" charset="0"/>
              </a:rPr>
              <a:t>Mise en sécurité des bâtis </a:t>
            </a:r>
          </a:p>
          <a:p>
            <a:pPr>
              <a:buNone/>
            </a:pPr>
            <a:r>
              <a:rPr lang="fr-FR" sz="2800" b="1" dirty="0" smtClean="0">
                <a:latin typeface="Comic Sans MS" pitchFamily="66" charset="0"/>
              </a:rPr>
              <a:t>  et défrichage du Parc Thermal</a:t>
            </a:r>
          </a:p>
          <a:p>
            <a:pPr>
              <a:buNone/>
            </a:pPr>
            <a:endParaRPr lang="fr-FR" sz="1500" b="1" dirty="0" smtClean="0">
              <a:latin typeface="Comic Sans MS" pitchFamily="66" charset="0"/>
            </a:endParaRPr>
          </a:p>
          <a:p>
            <a:r>
              <a:rPr lang="fr-FR" sz="2800" b="1" dirty="0" smtClean="0">
                <a:latin typeface="Comic Sans MS" pitchFamily="66" charset="0"/>
              </a:rPr>
              <a:t>Mise à niveau (forage F3) et régularisation administrative de la ressource thermale </a:t>
            </a:r>
          </a:p>
          <a:p>
            <a:pPr>
              <a:buNone/>
            </a:pPr>
            <a:endParaRPr lang="fr-FR" sz="1500" dirty="0" smtClean="0">
              <a:latin typeface="Comic Sans MS" pitchFamily="66" charset="0"/>
            </a:endParaRPr>
          </a:p>
          <a:p>
            <a:r>
              <a:rPr lang="fr-FR" sz="2800" b="1" dirty="0" smtClean="0">
                <a:latin typeface="Comic Sans MS" pitchFamily="66" charset="0"/>
              </a:rPr>
              <a:t>Réhabilitation du kiosque-buvette 1900 </a:t>
            </a:r>
          </a:p>
          <a:p>
            <a:pPr>
              <a:buNone/>
            </a:pPr>
            <a:endParaRPr lang="fr-FR" sz="1500" b="1" dirty="0" smtClean="0">
              <a:latin typeface="Comic Sans MS" pitchFamily="66" charset="0"/>
            </a:endParaRPr>
          </a:p>
          <a:p>
            <a:r>
              <a:rPr lang="fr-FR" sz="2800" b="1" dirty="0" smtClean="0">
                <a:latin typeface="Comic Sans MS" pitchFamily="66" charset="0"/>
              </a:rPr>
              <a:t>En cours : Développement stratégique                   de la station thermale classée </a:t>
            </a:r>
          </a:p>
        </p:txBody>
      </p:sp>
      <p:pic>
        <p:nvPicPr>
          <p:cNvPr id="5" name="Image 4" descr="IMG_0067.JPG"/>
          <p:cNvPicPr>
            <a:picLocks noChangeAspect="1"/>
          </p:cNvPicPr>
          <p:nvPr/>
        </p:nvPicPr>
        <p:blipFill>
          <a:blip r:embed="rId2" cstate="print"/>
          <a:stretch>
            <a:fillRect/>
          </a:stretch>
        </p:blipFill>
        <p:spPr>
          <a:xfrm>
            <a:off x="6588223" y="2060848"/>
            <a:ext cx="2112235" cy="1584176"/>
          </a:xfrm>
          <a:prstGeom prst="rect">
            <a:avLst/>
          </a:prstGeom>
        </p:spPr>
      </p:pic>
      <p:pic>
        <p:nvPicPr>
          <p:cNvPr id="6" name="Image 5" descr="5 Forage.JPG"/>
          <p:cNvPicPr>
            <a:picLocks noChangeAspect="1"/>
          </p:cNvPicPr>
          <p:nvPr/>
        </p:nvPicPr>
        <p:blipFill>
          <a:blip r:embed="rId3" cstate="print"/>
          <a:stretch>
            <a:fillRect/>
          </a:stretch>
        </p:blipFill>
        <p:spPr>
          <a:xfrm>
            <a:off x="7038649" y="4365104"/>
            <a:ext cx="1709815" cy="2279754"/>
          </a:xfrm>
          <a:prstGeom prst="rect">
            <a:avLst/>
          </a:prstGeom>
        </p:spPr>
      </p:pic>
      <p:pic>
        <p:nvPicPr>
          <p:cNvPr id="7" name="Image 6" descr="IMG_0056.JPG"/>
          <p:cNvPicPr>
            <a:picLocks noChangeAspect="1"/>
          </p:cNvPicPr>
          <p:nvPr/>
        </p:nvPicPr>
        <p:blipFill>
          <a:blip r:embed="rId4" cstate="print"/>
          <a:stretch>
            <a:fillRect/>
          </a:stretch>
        </p:blipFill>
        <p:spPr>
          <a:xfrm>
            <a:off x="6588224" y="2060848"/>
            <a:ext cx="2232248" cy="1674186"/>
          </a:xfrm>
          <a:prstGeom prst="rect">
            <a:avLst/>
          </a:prstGeom>
        </p:spPr>
      </p:pic>
      <p:pic>
        <p:nvPicPr>
          <p:cNvPr id="4098" name="Picture 2" descr="C:\Users\Office\Documents\Fiches Pratiques + plaquettes\Fiche Thermes\archives\Thermes 12.JPG"/>
          <p:cNvPicPr>
            <a:picLocks noChangeAspect="1" noChangeArrowheads="1"/>
          </p:cNvPicPr>
          <p:nvPr/>
        </p:nvPicPr>
        <p:blipFill>
          <a:blip r:embed="rId5" cstate="print"/>
          <a:srcRect/>
          <a:stretch>
            <a:fillRect/>
          </a:stretch>
        </p:blipFill>
        <p:spPr bwMode="auto">
          <a:xfrm>
            <a:off x="5868144" y="2060848"/>
            <a:ext cx="2952388" cy="2213830"/>
          </a:xfrm>
          <a:prstGeom prst="rect">
            <a:avLst/>
          </a:prstGeom>
          <a:noFill/>
        </p:spPr>
      </p:pic>
      <p:sp>
        <p:nvSpPr>
          <p:cNvPr id="8" name="Rectangle 7"/>
          <p:cNvSpPr/>
          <p:nvPr/>
        </p:nvSpPr>
        <p:spPr>
          <a:xfrm>
            <a:off x="6372200" y="6165304"/>
            <a:ext cx="21602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 calcmode="lin" valueType="num">
                                      <p:cBhvr>
                                        <p:cTn id="10" dur="2000" fill="hold"/>
                                        <p:tgtEl>
                                          <p:spTgt spid="4098"/>
                                        </p:tgtEl>
                                        <p:attrNameLst>
                                          <p:attrName>ppt_w</p:attrName>
                                        </p:attrNameLst>
                                      </p:cBhvr>
                                      <p:tavLst>
                                        <p:tav tm="0">
                                          <p:val>
                                            <p:strVal val="#ppt_w*0.70"/>
                                          </p:val>
                                        </p:tav>
                                        <p:tav tm="100000">
                                          <p:val>
                                            <p:strVal val="#ppt_w"/>
                                          </p:val>
                                        </p:tav>
                                      </p:tavLst>
                                    </p:anim>
                                    <p:anim calcmode="lin" valueType="num">
                                      <p:cBhvr>
                                        <p:cTn id="11" dur="2000" fill="hold"/>
                                        <p:tgtEl>
                                          <p:spTgt spid="4098"/>
                                        </p:tgtEl>
                                        <p:attrNameLst>
                                          <p:attrName>ppt_h</p:attrName>
                                        </p:attrNameLst>
                                      </p:cBhvr>
                                      <p:tavLst>
                                        <p:tav tm="0">
                                          <p:val>
                                            <p:strVal val="#ppt_h"/>
                                          </p:val>
                                        </p:tav>
                                        <p:tav tm="100000">
                                          <p:val>
                                            <p:strVal val="#ppt_h"/>
                                          </p:val>
                                        </p:tav>
                                      </p:tavLst>
                                    </p:anim>
                                    <p:animEffect transition="in" filter="fade">
                                      <p:cBhvr>
                                        <p:cTn id="12" dur="2000"/>
                                        <p:tgtEl>
                                          <p:spTgt spid="4098"/>
                                        </p:tgtEl>
                                      </p:cBhvr>
                                    </p:animEffect>
                                  </p:childTnLst>
                                </p:cTn>
                              </p:par>
                            </p:childTnLst>
                          </p:cTn>
                        </p:par>
                        <p:par>
                          <p:cTn id="13" fill="hold">
                            <p:stCondLst>
                              <p:cond delay="2000"/>
                            </p:stCondLst>
                            <p:childTnLst>
                              <p:par>
                                <p:cTn id="14" presetID="8" presetClass="exit" presetSubtype="16" fill="hold" nodeType="afterEffect">
                                  <p:stCondLst>
                                    <p:cond delay="5000"/>
                                  </p:stCondLst>
                                  <p:childTnLst>
                                    <p:animEffect transition="out" filter="diamond(in)">
                                      <p:cBhvr>
                                        <p:cTn id="15" dur="2000"/>
                                        <p:tgtEl>
                                          <p:spTgt spid="4098"/>
                                        </p:tgtEl>
                                      </p:cBhvr>
                                    </p:animEffect>
                                    <p:set>
                                      <p:cBhvr>
                                        <p:cTn id="16" dur="1" fill="hold">
                                          <p:stCondLst>
                                            <p:cond delay="1999"/>
                                          </p:stCondLst>
                                        </p:cTn>
                                        <p:tgtEl>
                                          <p:spTgt spid="409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childTnLst>
                                </p:cTn>
                              </p:par>
                            </p:childTnLst>
                          </p:cTn>
                        </p:par>
                        <p:par>
                          <p:cTn id="35" fill="hold">
                            <p:stCondLst>
                              <p:cond delay="2000"/>
                            </p:stCondLst>
                            <p:childTnLst>
                              <p:par>
                                <p:cTn id="36" presetID="31" presetClass="exit" presetSubtype="0" fill="hold" nodeType="afterEffect">
                                  <p:stCondLst>
                                    <p:cond delay="2000"/>
                                  </p:stCondLst>
                                  <p:iterate type="lt">
                                    <p:tmPct val="5000"/>
                                  </p:iterate>
                                  <p:childTnLst>
                                    <p:anim calcmode="lin" valueType="num">
                                      <p:cBhvr>
                                        <p:cTn id="37" dur="1000"/>
                                        <p:tgtEl>
                                          <p:spTgt spid="7"/>
                                        </p:tgtEl>
                                        <p:attrNameLst>
                                          <p:attrName>ppt_w</p:attrName>
                                        </p:attrNameLst>
                                      </p:cBhvr>
                                      <p:tavLst>
                                        <p:tav tm="0">
                                          <p:val>
                                            <p:strVal val="ppt_w"/>
                                          </p:val>
                                        </p:tav>
                                        <p:tav tm="100000">
                                          <p:val>
                                            <p:fltVal val="0"/>
                                          </p:val>
                                        </p:tav>
                                      </p:tavLst>
                                    </p:anim>
                                    <p:anim calcmode="lin" valueType="num">
                                      <p:cBhvr>
                                        <p:cTn id="38" dur="1000"/>
                                        <p:tgtEl>
                                          <p:spTgt spid="7"/>
                                        </p:tgtEl>
                                        <p:attrNameLst>
                                          <p:attrName>ppt_h</p:attrName>
                                        </p:attrNameLst>
                                      </p:cBhvr>
                                      <p:tavLst>
                                        <p:tav tm="0">
                                          <p:val>
                                            <p:strVal val="ppt_h"/>
                                          </p:val>
                                        </p:tav>
                                        <p:tav tm="100000">
                                          <p:val>
                                            <p:fltVal val="0"/>
                                          </p:val>
                                        </p:tav>
                                      </p:tavLst>
                                    </p:anim>
                                    <p:anim calcmode="lin" valueType="num">
                                      <p:cBhvr>
                                        <p:cTn id="39" dur="1000"/>
                                        <p:tgtEl>
                                          <p:spTgt spid="7"/>
                                        </p:tgtEl>
                                        <p:attrNameLst>
                                          <p:attrName>style.rotation</p:attrName>
                                        </p:attrNameLst>
                                      </p:cBhvr>
                                      <p:tavLst>
                                        <p:tav tm="0">
                                          <p:val>
                                            <p:fltVal val="0"/>
                                          </p:val>
                                        </p:tav>
                                        <p:tav tm="100000">
                                          <p:val>
                                            <p:fltVal val="90"/>
                                          </p:val>
                                        </p:tav>
                                      </p:tavLst>
                                    </p:anim>
                                    <p:animEffect transition="out" filter="fade">
                                      <p:cBhvr>
                                        <p:cTn id="40" dur="1000"/>
                                        <p:tgtEl>
                                          <p:spTgt spid="7"/>
                                        </p:tgtEl>
                                      </p:cBhvr>
                                    </p:animEffect>
                                    <p:set>
                                      <p:cBhvr>
                                        <p:cTn id="41" dur="1" fill="hold">
                                          <p:stCondLst>
                                            <p:cond delay="999"/>
                                          </p:stCondLst>
                                        </p:cTn>
                                        <p:tgtEl>
                                          <p:spTgt spid="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2000"/>
                                        <p:tgtEl>
                                          <p:spTgt spid="3">
                                            <p:txEl>
                                              <p:pRg st="5" end="5"/>
                                            </p:txEl>
                                          </p:spTgt>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childTnLst>
                          </p:cTn>
                        </p:par>
                        <p:par>
                          <p:cTn id="53" fill="hold">
                            <p:stCondLst>
                              <p:cond delay="2000"/>
                            </p:stCondLst>
                            <p:childTnLst>
                              <p:par>
                                <p:cTn id="54" presetID="31" presetClass="exit" presetSubtype="0" fill="hold" nodeType="afterEffect">
                                  <p:stCondLst>
                                    <p:cond delay="2500"/>
                                  </p:stCondLst>
                                  <p:iterate type="lt">
                                    <p:tmPct val="5000"/>
                                  </p:iterate>
                                  <p:childTnLst>
                                    <p:anim calcmode="lin" valueType="num">
                                      <p:cBhvr>
                                        <p:cTn id="55" dur="1000"/>
                                        <p:tgtEl>
                                          <p:spTgt spid="6"/>
                                        </p:tgtEl>
                                        <p:attrNameLst>
                                          <p:attrName>ppt_w</p:attrName>
                                        </p:attrNameLst>
                                      </p:cBhvr>
                                      <p:tavLst>
                                        <p:tav tm="0">
                                          <p:val>
                                            <p:strVal val="ppt_w"/>
                                          </p:val>
                                        </p:tav>
                                        <p:tav tm="100000">
                                          <p:val>
                                            <p:fltVal val="0"/>
                                          </p:val>
                                        </p:tav>
                                      </p:tavLst>
                                    </p:anim>
                                    <p:anim calcmode="lin" valueType="num">
                                      <p:cBhvr>
                                        <p:cTn id="56" dur="1000"/>
                                        <p:tgtEl>
                                          <p:spTgt spid="6"/>
                                        </p:tgtEl>
                                        <p:attrNameLst>
                                          <p:attrName>ppt_h</p:attrName>
                                        </p:attrNameLst>
                                      </p:cBhvr>
                                      <p:tavLst>
                                        <p:tav tm="0">
                                          <p:val>
                                            <p:strVal val="ppt_h"/>
                                          </p:val>
                                        </p:tav>
                                        <p:tav tm="100000">
                                          <p:val>
                                            <p:fltVal val="0"/>
                                          </p:val>
                                        </p:tav>
                                      </p:tavLst>
                                    </p:anim>
                                    <p:anim calcmode="lin" valueType="num">
                                      <p:cBhvr>
                                        <p:cTn id="57" dur="1000"/>
                                        <p:tgtEl>
                                          <p:spTgt spid="6"/>
                                        </p:tgtEl>
                                        <p:attrNameLst>
                                          <p:attrName>style.rotation</p:attrName>
                                        </p:attrNameLst>
                                      </p:cBhvr>
                                      <p:tavLst>
                                        <p:tav tm="0">
                                          <p:val>
                                            <p:fltVal val="0"/>
                                          </p:val>
                                        </p:tav>
                                        <p:tav tm="100000">
                                          <p:val>
                                            <p:fltVal val="90"/>
                                          </p:val>
                                        </p:tav>
                                      </p:tavLst>
                                    </p:anim>
                                    <p:animEffect transition="out" filter="fade">
                                      <p:cBhvr>
                                        <p:cTn id="58" dur="1000"/>
                                        <p:tgtEl>
                                          <p:spTgt spid="6"/>
                                        </p:tgtEl>
                                      </p:cBhvr>
                                    </p:animEffect>
                                    <p:set>
                                      <p:cBhvr>
                                        <p:cTn id="59" dur="1" fill="hold">
                                          <p:stCondLst>
                                            <p:cond delay="999"/>
                                          </p:stCondLst>
                                        </p:cTn>
                                        <p:tgtEl>
                                          <p:spTgt spid="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2000"/>
                                        <p:tgtEl>
                                          <p:spTgt spid="3">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iterate type="lt">
                                    <p:tmPct val="5000"/>
                                  </p:iterate>
                                  <p:childTnLst>
                                    <p:set>
                                      <p:cBhvr>
                                        <p:cTn id="68" dur="1" fill="hold">
                                          <p:stCondLst>
                                            <p:cond delay="0"/>
                                          </p:stCondLst>
                                        </p:cTn>
                                        <p:tgtEl>
                                          <p:spTgt spid="5"/>
                                        </p:tgtEl>
                                        <p:attrNameLst>
                                          <p:attrName>style.visibility</p:attrName>
                                        </p:attrNameLst>
                                      </p:cBhvr>
                                      <p:to>
                                        <p:strVal val="visible"/>
                                      </p:to>
                                    </p:set>
                                    <p:anim calcmode="lin" valueType="num">
                                      <p:cBhvr>
                                        <p:cTn id="69" dur="1000" fill="hold"/>
                                        <p:tgtEl>
                                          <p:spTgt spid="5"/>
                                        </p:tgtEl>
                                        <p:attrNameLst>
                                          <p:attrName>ppt_w</p:attrName>
                                        </p:attrNameLst>
                                      </p:cBhvr>
                                      <p:tavLst>
                                        <p:tav tm="0">
                                          <p:val>
                                            <p:fltVal val="0"/>
                                          </p:val>
                                        </p:tav>
                                        <p:tav tm="100000">
                                          <p:val>
                                            <p:strVal val="#ppt_w"/>
                                          </p:val>
                                        </p:tav>
                                      </p:tavLst>
                                    </p:anim>
                                    <p:anim calcmode="lin" valueType="num">
                                      <p:cBhvr>
                                        <p:cTn id="70" dur="1000" fill="hold"/>
                                        <p:tgtEl>
                                          <p:spTgt spid="5"/>
                                        </p:tgtEl>
                                        <p:attrNameLst>
                                          <p:attrName>ppt_h</p:attrName>
                                        </p:attrNameLst>
                                      </p:cBhvr>
                                      <p:tavLst>
                                        <p:tav tm="0">
                                          <p:val>
                                            <p:fltVal val="0"/>
                                          </p:val>
                                        </p:tav>
                                        <p:tav tm="100000">
                                          <p:val>
                                            <p:strVal val="#ppt_h"/>
                                          </p:val>
                                        </p:tav>
                                      </p:tavLst>
                                    </p:anim>
                                    <p:anim calcmode="lin" valueType="num">
                                      <p:cBhvr>
                                        <p:cTn id="71" dur="1000" fill="hold"/>
                                        <p:tgtEl>
                                          <p:spTgt spid="5"/>
                                        </p:tgtEl>
                                        <p:attrNameLst>
                                          <p:attrName>style.rotation</p:attrName>
                                        </p:attrNameLst>
                                      </p:cBhvr>
                                      <p:tavLst>
                                        <p:tav tm="0">
                                          <p:val>
                                            <p:fltVal val="90"/>
                                          </p:val>
                                        </p:tav>
                                        <p:tav tm="100000">
                                          <p:val>
                                            <p:fltVal val="0"/>
                                          </p:val>
                                        </p:tav>
                                      </p:tavLst>
                                    </p:anim>
                                    <p:animEffect transition="in" filter="fade">
                                      <p:cBhvr>
                                        <p:cTn id="72" dur="1000"/>
                                        <p:tgtEl>
                                          <p:spTgt spid="5"/>
                                        </p:tgtEl>
                                      </p:cBhvr>
                                    </p:animEffect>
                                  </p:childTnLst>
                                </p:cTn>
                              </p:par>
                            </p:childTnLst>
                          </p:cTn>
                        </p:par>
                        <p:par>
                          <p:cTn id="73" fill="hold">
                            <p:stCondLst>
                              <p:cond delay="1000"/>
                            </p:stCondLst>
                            <p:childTnLst>
                              <p:par>
                                <p:cTn id="74" presetID="31" presetClass="exit" presetSubtype="0" fill="hold" nodeType="afterEffect">
                                  <p:stCondLst>
                                    <p:cond delay="6000"/>
                                  </p:stCondLst>
                                  <p:iterate type="lt">
                                    <p:tmPct val="5000"/>
                                  </p:iterate>
                                  <p:childTnLst>
                                    <p:anim calcmode="lin" valueType="num">
                                      <p:cBhvr>
                                        <p:cTn id="75" dur="1100"/>
                                        <p:tgtEl>
                                          <p:spTgt spid="5"/>
                                        </p:tgtEl>
                                        <p:attrNameLst>
                                          <p:attrName>ppt_w</p:attrName>
                                        </p:attrNameLst>
                                      </p:cBhvr>
                                      <p:tavLst>
                                        <p:tav tm="0">
                                          <p:val>
                                            <p:strVal val="ppt_w"/>
                                          </p:val>
                                        </p:tav>
                                        <p:tav tm="100000">
                                          <p:val>
                                            <p:fltVal val="0"/>
                                          </p:val>
                                        </p:tav>
                                      </p:tavLst>
                                    </p:anim>
                                    <p:anim calcmode="lin" valueType="num">
                                      <p:cBhvr>
                                        <p:cTn id="76" dur="1100"/>
                                        <p:tgtEl>
                                          <p:spTgt spid="5"/>
                                        </p:tgtEl>
                                        <p:attrNameLst>
                                          <p:attrName>ppt_h</p:attrName>
                                        </p:attrNameLst>
                                      </p:cBhvr>
                                      <p:tavLst>
                                        <p:tav tm="0">
                                          <p:val>
                                            <p:strVal val="ppt_h"/>
                                          </p:val>
                                        </p:tav>
                                        <p:tav tm="100000">
                                          <p:val>
                                            <p:fltVal val="0"/>
                                          </p:val>
                                        </p:tav>
                                      </p:tavLst>
                                    </p:anim>
                                    <p:anim calcmode="lin" valueType="num">
                                      <p:cBhvr>
                                        <p:cTn id="77" dur="1100"/>
                                        <p:tgtEl>
                                          <p:spTgt spid="5"/>
                                        </p:tgtEl>
                                        <p:attrNameLst>
                                          <p:attrName>style.rotation</p:attrName>
                                        </p:attrNameLst>
                                      </p:cBhvr>
                                      <p:tavLst>
                                        <p:tav tm="0">
                                          <p:val>
                                            <p:fltVal val="0"/>
                                          </p:val>
                                        </p:tav>
                                        <p:tav tm="100000">
                                          <p:val>
                                            <p:fltVal val="90"/>
                                          </p:val>
                                        </p:tav>
                                      </p:tavLst>
                                    </p:anim>
                                    <p:animEffect transition="out" filter="fade">
                                      <p:cBhvr>
                                        <p:cTn id="78" dur="1100"/>
                                        <p:tgtEl>
                                          <p:spTgt spid="5"/>
                                        </p:tgtEl>
                                      </p:cBhvr>
                                    </p:animEffect>
                                    <p:set>
                                      <p:cBhvr>
                                        <p:cTn id="79" dur="1" fill="hold">
                                          <p:stCondLst>
                                            <p:cond delay="1099"/>
                                          </p:stCondLst>
                                        </p:cTn>
                                        <p:tgtEl>
                                          <p:spTgt spid="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
                                            <p:txEl>
                                              <p:pRg st="9" end="9"/>
                                            </p:txEl>
                                          </p:spTgt>
                                        </p:tgtEl>
                                        <p:attrNameLst>
                                          <p:attrName>style.visibility</p:attrName>
                                        </p:attrNameLst>
                                      </p:cBhvr>
                                      <p:to>
                                        <p:strVal val="visible"/>
                                      </p:to>
                                    </p:set>
                                    <p:animEffect transition="in" filter="fade">
                                      <p:cBhvr>
                                        <p:cTn id="84" dur="2000"/>
                                        <p:tgtEl>
                                          <p:spTgt spid="3">
                                            <p:txEl>
                                              <p:pRg st="9" end="9"/>
                                            </p:txEl>
                                          </p:spTgt>
                                        </p:tgtEl>
                                      </p:cBhvr>
                                    </p:animEffect>
                                  </p:childTnLst>
                                </p:cTn>
                              </p:par>
                            </p:childTnLst>
                          </p:cTn>
                        </p:par>
                        <p:par>
                          <p:cTn id="85" fill="hold">
                            <p:stCondLst>
                              <p:cond delay="2000"/>
                            </p:stCondLst>
                            <p:childTnLst>
                              <p:par>
                                <p:cTn id="86" presetID="35" presetClass="emph" presetSubtype="0" fill="hold" grpId="0" nodeType="afterEffect" nodePh="1">
                                  <p:stCondLst>
                                    <p:cond delay="2000"/>
                                  </p:stCondLst>
                                  <p:endCondLst>
                                    <p:cond evt="begin" delay="0">
                                      <p:tn val="86"/>
                                    </p:cond>
                                  </p:endCondLst>
                                  <p:childTnLst>
                                    <p:anim calcmode="discrete" valueType="str">
                                      <p:cBhvr>
                                        <p:cTn id="87" dur="16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pPr algn="l"/>
            <a:r>
              <a:rPr lang="fr-FR" b="1" u="sng" dirty="0" smtClean="0">
                <a:solidFill>
                  <a:srgbClr val="0000FF"/>
                </a:solidFill>
                <a:latin typeface="Comic Sans MS" pitchFamily="66" charset="0"/>
              </a:rPr>
              <a:t>Les contraintes     </a:t>
            </a:r>
            <a:endParaRPr lang="fr-FR" dirty="0"/>
          </a:p>
        </p:txBody>
      </p:sp>
      <p:sp>
        <p:nvSpPr>
          <p:cNvPr id="10" name="Espace réservé du contenu 2"/>
          <p:cNvSpPr>
            <a:spLocks noGrp="1"/>
          </p:cNvSpPr>
          <p:nvPr>
            <p:ph idx="1"/>
          </p:nvPr>
        </p:nvSpPr>
        <p:spPr>
          <a:xfrm>
            <a:off x="457200" y="1268760"/>
            <a:ext cx="8229600" cy="5328592"/>
          </a:xfrm>
        </p:spPr>
        <p:txBody>
          <a:bodyPr>
            <a:normAutofit/>
          </a:bodyPr>
          <a:lstStyle/>
          <a:p>
            <a:pPr>
              <a:buNone/>
            </a:pPr>
            <a:r>
              <a:rPr lang="fr-FR" sz="2800" dirty="0" smtClean="0">
                <a:latin typeface="Comic Sans MS" pitchFamily="66" charset="0"/>
              </a:rPr>
              <a:t>d’urbanisme et d’</a:t>
            </a:r>
            <a:r>
              <a:rPr lang="fr-FR" sz="2800" dirty="0" err="1" smtClean="0">
                <a:latin typeface="Comic Sans MS" pitchFamily="66" charset="0"/>
              </a:rPr>
              <a:t>inondabilité</a:t>
            </a:r>
            <a:r>
              <a:rPr lang="fr-FR" sz="2800" dirty="0" smtClean="0">
                <a:latin typeface="Comic Sans MS" pitchFamily="66" charset="0"/>
              </a:rPr>
              <a:t>. </a:t>
            </a:r>
          </a:p>
          <a:p>
            <a:pPr>
              <a:buNone/>
            </a:pPr>
            <a:endParaRPr lang="fr-FR" sz="2800" dirty="0" smtClean="0">
              <a:latin typeface="Comic Sans MS" pitchFamily="66" charset="0"/>
            </a:endParaRPr>
          </a:p>
          <a:p>
            <a:pPr algn="just">
              <a:buNone/>
            </a:pPr>
            <a:r>
              <a:rPr lang="fr-FR" sz="2800" dirty="0" smtClean="0">
                <a:latin typeface="Comic Sans MS" pitchFamily="66" charset="0"/>
              </a:rPr>
              <a:t>-	Une </a:t>
            </a:r>
            <a:r>
              <a:rPr lang="fr-FR" sz="2800" b="1" dirty="0" smtClean="0">
                <a:latin typeface="Comic Sans MS" pitchFamily="66" charset="0"/>
              </a:rPr>
              <a:t>carte communale</a:t>
            </a:r>
            <a:r>
              <a:rPr lang="fr-FR" sz="2800" dirty="0" smtClean="0">
                <a:latin typeface="Comic Sans MS" pitchFamily="66" charset="0"/>
              </a:rPr>
              <a:t> est approuvée, la source minérale naturelle est protégée ainsi que le parc thermal (Zone U).    </a:t>
            </a:r>
          </a:p>
          <a:p>
            <a:pPr>
              <a:buFontTx/>
              <a:buChar char="-"/>
            </a:pPr>
            <a:r>
              <a:rPr lang="fr-FR" sz="2800" dirty="0" smtClean="0">
                <a:latin typeface="Comic Sans MS" pitchFamily="66" charset="0"/>
              </a:rPr>
              <a:t>Une partie du territoire                     communal est concernée par une </a:t>
            </a:r>
          </a:p>
          <a:p>
            <a:pPr>
              <a:buNone/>
            </a:pPr>
            <a:r>
              <a:rPr lang="fr-FR" sz="2800" b="1" dirty="0" smtClean="0">
                <a:latin typeface="Comic Sans MS" pitchFamily="66" charset="0"/>
              </a:rPr>
              <a:t>  zone de crue exceptionnelle                        </a:t>
            </a:r>
            <a:r>
              <a:rPr lang="fr-FR" sz="2800" dirty="0" smtClean="0">
                <a:latin typeface="Comic Sans MS" pitchFamily="66" charset="0"/>
              </a:rPr>
              <a:t>de la Garonne.</a:t>
            </a:r>
          </a:p>
          <a:p>
            <a:pPr marL="0" indent="0" algn="r">
              <a:buNone/>
            </a:pPr>
            <a:r>
              <a:rPr lang="fr-FR" sz="2800" dirty="0" smtClean="0">
                <a:latin typeface="Comic Sans MS" pitchFamily="66" charset="0"/>
              </a:rPr>
              <a:t>* </a:t>
            </a:r>
            <a:endParaRPr lang="fr-FR" sz="2800" dirty="0">
              <a:latin typeface="Comic Sans MS" pitchFamily="66" charset="0"/>
            </a:endParaRPr>
          </a:p>
        </p:txBody>
      </p:sp>
      <p:pic>
        <p:nvPicPr>
          <p:cNvPr id="8" name="Picture 2"/>
          <p:cNvPicPr>
            <a:picLocks noChangeAspect="1" noChangeArrowheads="1"/>
          </p:cNvPicPr>
          <p:nvPr/>
        </p:nvPicPr>
        <p:blipFill>
          <a:blip r:embed="rId2" cstate="print"/>
          <a:srcRect l="5830" r="12546"/>
          <a:stretch>
            <a:fillRect/>
          </a:stretch>
        </p:blipFill>
        <p:spPr bwMode="auto">
          <a:xfrm>
            <a:off x="5940152" y="416797"/>
            <a:ext cx="2736304" cy="1995035"/>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356992"/>
            <a:ext cx="226349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llipse 5"/>
          <p:cNvSpPr/>
          <p:nvPr/>
        </p:nvSpPr>
        <p:spPr>
          <a:xfrm>
            <a:off x="7452320" y="5157192"/>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110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130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2000"/>
                                        <p:tgtEl>
                                          <p:spTgt spid="1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130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2000"/>
                                        <p:tgtEl>
                                          <p:spTgt spid="1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3"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2" nodeType="clickEffect">
                                  <p:stCondLst>
                                    <p:cond delay="0"/>
                                  </p:stCondLst>
                                  <p:childTnLst>
                                    <p:animScale>
                                      <p:cBhvr>
                                        <p:cTn id="40" dur="2000" fill="hold"/>
                                        <p:tgtEl>
                                          <p:spTgt spid="6"/>
                                        </p:tgtEl>
                                      </p:cBhvr>
                                      <p:by x="150000" y="150000"/>
                                    </p:animScale>
                                  </p:childTnLst>
                                </p:cTn>
                              </p:par>
                              <p:par>
                                <p:cTn id="41" presetID="53" presetClass="entr" presetSubtype="16" fill="hold" nodeType="withEffect">
                                  <p:stCondLst>
                                    <p:cond delay="1400"/>
                                  </p:stCondLst>
                                  <p:childTnLst>
                                    <p:set>
                                      <p:cBhvr>
                                        <p:cTn id="42" dur="1" fill="hold">
                                          <p:stCondLst>
                                            <p:cond delay="0"/>
                                          </p:stCondLst>
                                        </p:cTn>
                                        <p:tgtEl>
                                          <p:spTgt spid="4098"/>
                                        </p:tgtEl>
                                        <p:attrNameLst>
                                          <p:attrName>style.visibility</p:attrName>
                                        </p:attrNameLst>
                                      </p:cBhvr>
                                      <p:to>
                                        <p:strVal val="visible"/>
                                      </p:to>
                                    </p:set>
                                    <p:anim calcmode="lin" valueType="num">
                                      <p:cBhvr>
                                        <p:cTn id="43" dur="500" fill="hold"/>
                                        <p:tgtEl>
                                          <p:spTgt spid="4098"/>
                                        </p:tgtEl>
                                        <p:attrNameLst>
                                          <p:attrName>ppt_w</p:attrName>
                                        </p:attrNameLst>
                                      </p:cBhvr>
                                      <p:tavLst>
                                        <p:tav tm="0">
                                          <p:val>
                                            <p:fltVal val="0"/>
                                          </p:val>
                                        </p:tav>
                                        <p:tav tm="100000">
                                          <p:val>
                                            <p:strVal val="#ppt_w"/>
                                          </p:val>
                                        </p:tav>
                                      </p:tavLst>
                                    </p:anim>
                                    <p:anim calcmode="lin" valueType="num">
                                      <p:cBhvr>
                                        <p:cTn id="44" dur="500" fill="hold"/>
                                        <p:tgtEl>
                                          <p:spTgt spid="4098"/>
                                        </p:tgtEl>
                                        <p:attrNameLst>
                                          <p:attrName>ppt_h</p:attrName>
                                        </p:attrNameLst>
                                      </p:cBhvr>
                                      <p:tavLst>
                                        <p:tav tm="0">
                                          <p:val>
                                            <p:fltVal val="0"/>
                                          </p:val>
                                        </p:tav>
                                        <p:tav tm="100000">
                                          <p:val>
                                            <p:strVal val="#ppt_h"/>
                                          </p:val>
                                        </p:tav>
                                      </p:tavLst>
                                    </p:anim>
                                    <p:animEffect transition="in" filter="fade">
                                      <p:cBhvr>
                                        <p:cTn id="45" dur="500"/>
                                        <p:tgtEl>
                                          <p:spTgt spid="409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5000"/>
                                  </p:stCondLst>
                                  <p:childTnLst>
                                    <p:set>
                                      <p:cBhvr>
                                        <p:cTn id="49" dur="1" fill="hold">
                                          <p:stCondLst>
                                            <p:cond delay="0"/>
                                          </p:stCondLst>
                                        </p:cTn>
                                        <p:tgtEl>
                                          <p:spTgt spid="10">
                                            <p:txEl>
                                              <p:pRg st="5" end="5"/>
                                            </p:txEl>
                                          </p:spTgt>
                                        </p:tgtEl>
                                        <p:attrNameLst>
                                          <p:attrName>style.visibility</p:attrName>
                                        </p:attrNameLst>
                                      </p:cBhvr>
                                      <p:to>
                                        <p:strVal val="visible"/>
                                      </p:to>
                                    </p:set>
                                    <p:animEffect transition="in" filter="fade">
                                      <p:cBhvr>
                                        <p:cTn id="50" dur="2000"/>
                                        <p:tgtEl>
                                          <p:spTgt spid="10">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grpId="0" nodeType="clickEffect">
                                  <p:stCondLst>
                                    <p:cond delay="0"/>
                                  </p:stCondLst>
                                  <p:childTnLst>
                                    <p:animScale>
                                      <p:cBhvr>
                                        <p:cTn id="54" dur="2000" fill="hold"/>
                                        <p:tgtEl>
                                          <p:spTgt spid="6"/>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55" presetClass="exit" presetSubtype="0" fill="hold" grpId="1" nodeType="clickEffect">
                                  <p:stCondLst>
                                    <p:cond delay="0"/>
                                  </p:stCondLst>
                                  <p:childTnLst>
                                    <p:anim calcmode="lin" valueType="num">
                                      <p:cBhvr>
                                        <p:cTn id="58" dur="1000"/>
                                        <p:tgtEl>
                                          <p:spTgt spid="6"/>
                                        </p:tgtEl>
                                        <p:attrNameLst>
                                          <p:attrName>ppt_w</p:attrName>
                                        </p:attrNameLst>
                                      </p:cBhvr>
                                      <p:tavLst>
                                        <p:tav tm="0">
                                          <p:val>
                                            <p:strVal val="ppt_w"/>
                                          </p:val>
                                        </p:tav>
                                        <p:tav tm="100000">
                                          <p:val>
                                            <p:strVal val="ppt_w*0.70"/>
                                          </p:val>
                                        </p:tav>
                                      </p:tavLst>
                                    </p:anim>
                                    <p:anim calcmode="lin" valueType="num">
                                      <p:cBhvr>
                                        <p:cTn id="59" dur="1000"/>
                                        <p:tgtEl>
                                          <p:spTgt spid="6"/>
                                        </p:tgtEl>
                                        <p:attrNameLst>
                                          <p:attrName>ppt_h</p:attrName>
                                        </p:attrNameLst>
                                      </p:cBhvr>
                                      <p:tavLst>
                                        <p:tav tm="0">
                                          <p:val>
                                            <p:strVal val="ppt_h"/>
                                          </p:val>
                                        </p:tav>
                                        <p:tav tm="100000">
                                          <p:val>
                                            <p:strVal val="ppt_h"/>
                                          </p:val>
                                        </p:tav>
                                      </p:tavLst>
                                    </p:anim>
                                    <p:animEffect transition="out" filter="fade">
                                      <p:cBhvr>
                                        <p:cTn id="60" dur="1000"/>
                                        <p:tgtEl>
                                          <p:spTgt spid="6"/>
                                        </p:tgtEl>
                                      </p:cBhvr>
                                    </p:animEffect>
                                    <p:set>
                                      <p:cBhvr>
                                        <p:cTn id="61"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animBg="1"/>
      <p:bldP spid="6" grpId="1" animBg="1"/>
      <p:bldP spid="6" grpId="2" animBg="1"/>
      <p:bldP spid="6"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b="1" u="sng" dirty="0" smtClean="0">
                <a:solidFill>
                  <a:srgbClr val="0000FF"/>
                </a:solidFill>
                <a:latin typeface="Comic Sans MS" pitchFamily="66" charset="0"/>
              </a:rPr>
              <a:t>Les atouts</a:t>
            </a:r>
            <a:endParaRPr lang="fr-FR" dirty="0"/>
          </a:p>
        </p:txBody>
      </p:sp>
      <p:sp>
        <p:nvSpPr>
          <p:cNvPr id="10" name="Espace réservé du contenu 2"/>
          <p:cNvSpPr>
            <a:spLocks noGrp="1"/>
          </p:cNvSpPr>
          <p:nvPr>
            <p:ph idx="1"/>
          </p:nvPr>
        </p:nvSpPr>
        <p:spPr>
          <a:xfrm>
            <a:off x="457200" y="1268760"/>
            <a:ext cx="8229600" cy="5328592"/>
          </a:xfrm>
        </p:spPr>
        <p:txBody>
          <a:bodyPr>
            <a:normAutofit/>
          </a:bodyPr>
          <a:lstStyle/>
          <a:p>
            <a:pPr algn="just"/>
            <a:r>
              <a:rPr lang="fr-FR" sz="2800" b="1" dirty="0" smtClean="0">
                <a:latin typeface="Comic Sans MS" pitchFamily="66" charset="0"/>
              </a:rPr>
              <a:t>Accessibilité</a:t>
            </a:r>
            <a:r>
              <a:rPr lang="fr-FR" sz="2800" dirty="0" smtClean="0">
                <a:latin typeface="Comic Sans MS" pitchFamily="66" charset="0"/>
              </a:rPr>
              <a:t> routière très bonne : A64 à 5 minutes ; desserte par voie ferroviaire.</a:t>
            </a:r>
          </a:p>
          <a:p>
            <a:pPr algn="just"/>
            <a:r>
              <a:rPr lang="fr-FR" sz="2800" b="1" dirty="0" smtClean="0">
                <a:latin typeface="Comic Sans MS" pitchFamily="66" charset="0"/>
              </a:rPr>
              <a:t>Marquage thermal de la station à valoriser  </a:t>
            </a:r>
            <a:r>
              <a:rPr lang="fr-FR" sz="2800" dirty="0" smtClean="0">
                <a:latin typeface="Comic Sans MS" pitchFamily="66" charset="0"/>
              </a:rPr>
              <a:t>facilitant la diversité des activités bien-être, ressourcement.</a:t>
            </a:r>
          </a:p>
          <a:p>
            <a:pPr algn="just"/>
            <a:r>
              <a:rPr lang="fr-FR" sz="2800" b="1" dirty="0" smtClean="0">
                <a:latin typeface="Comic Sans MS" pitchFamily="66" charset="0"/>
              </a:rPr>
              <a:t>Casino</a:t>
            </a:r>
            <a:r>
              <a:rPr lang="fr-FR" sz="2800" dirty="0" smtClean="0">
                <a:latin typeface="Comic Sans MS" pitchFamily="66" charset="0"/>
              </a:rPr>
              <a:t> : établissement de jeux, restaurant et animations sur le village.</a:t>
            </a:r>
          </a:p>
          <a:p>
            <a:pPr algn="just"/>
            <a:r>
              <a:rPr lang="fr-FR" sz="2800" b="1" dirty="0" smtClean="0">
                <a:latin typeface="Comic Sans MS" pitchFamily="66" charset="0"/>
              </a:rPr>
              <a:t>Climat sédatif</a:t>
            </a:r>
            <a:r>
              <a:rPr lang="fr-FR" sz="2800" dirty="0" smtClean="0">
                <a:latin typeface="Comic Sans MS" pitchFamily="66" charset="0"/>
              </a:rPr>
              <a:t>, tempéré.</a:t>
            </a:r>
          </a:p>
        </p:txBody>
      </p:sp>
      <p:pic>
        <p:nvPicPr>
          <p:cNvPr id="16390" name="Picture 6" descr="Plan Situation Géo Barbazan"/>
          <p:cNvPicPr>
            <a:picLocks noChangeAspect="1" noChangeArrowheads="1"/>
          </p:cNvPicPr>
          <p:nvPr/>
        </p:nvPicPr>
        <p:blipFill>
          <a:blip r:embed="rId2" cstate="print"/>
          <a:srcRect/>
          <a:stretch>
            <a:fillRect/>
          </a:stretch>
        </p:blipFill>
        <p:spPr bwMode="auto">
          <a:xfrm>
            <a:off x="3923928" y="2436858"/>
            <a:ext cx="5220071" cy="4479682"/>
          </a:xfrm>
          <a:prstGeom prst="rect">
            <a:avLst/>
          </a:prstGeom>
          <a:noFill/>
          <a:ln w="9525" algn="in">
            <a:noFill/>
            <a:miter lim="800000"/>
            <a:headEnd/>
            <a:tailEnd/>
          </a:ln>
          <a:effectLst/>
        </p:spPr>
      </p:pic>
      <p:pic>
        <p:nvPicPr>
          <p:cNvPr id="2050" name="Picture 2" descr="C:\Users\Office\Documents\Fiches Pratiques + plaquettes\Fiche Casino\archives\casino.JPG"/>
          <p:cNvPicPr>
            <a:picLocks noChangeAspect="1" noChangeArrowheads="1"/>
          </p:cNvPicPr>
          <p:nvPr/>
        </p:nvPicPr>
        <p:blipFill>
          <a:blip r:embed="rId3" cstate="print"/>
          <a:srcRect/>
          <a:stretch>
            <a:fillRect/>
          </a:stretch>
        </p:blipFill>
        <p:spPr bwMode="auto">
          <a:xfrm>
            <a:off x="5436095" y="4253377"/>
            <a:ext cx="3707905" cy="2776024"/>
          </a:xfrm>
          <a:prstGeom prst="rect">
            <a:avLst/>
          </a:prstGeom>
          <a:noFill/>
        </p:spPr>
      </p:pic>
      <p:pic>
        <p:nvPicPr>
          <p:cNvPr id="2051" name="Picture 3" descr="C:\Users\Office\Documents\Fiches Pratiques + plaquettes\Fiche Château\archives\Chateau_3.JPG"/>
          <p:cNvPicPr>
            <a:picLocks noChangeAspect="1" noChangeArrowheads="1"/>
          </p:cNvPicPr>
          <p:nvPr/>
        </p:nvPicPr>
        <p:blipFill>
          <a:blip r:embed="rId4" cstate="print"/>
          <a:srcRect/>
          <a:stretch>
            <a:fillRect/>
          </a:stretch>
        </p:blipFill>
        <p:spPr bwMode="auto">
          <a:xfrm>
            <a:off x="3923927" y="3284984"/>
            <a:ext cx="4224469" cy="31683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0"/>
                                        <p:tgtEl>
                                          <p:spTgt spid="10">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16390"/>
                                        </p:tgtEl>
                                        <p:attrNameLst>
                                          <p:attrName>style.visibility</p:attrName>
                                        </p:attrNameLst>
                                      </p:cBhvr>
                                      <p:to>
                                        <p:strVal val="visible"/>
                                      </p:to>
                                    </p:set>
                                    <p:animEffect transition="in" filter="wheel(4)">
                                      <p:cBhvr>
                                        <p:cTn id="10" dur="5100"/>
                                        <p:tgtEl>
                                          <p:spTgt spid="16390"/>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4000"/>
                                  </p:stCondLst>
                                  <p:childTnLst>
                                    <p:animEffect transition="out" filter="diamond(in)">
                                      <p:cBhvr>
                                        <p:cTn id="14" dur="2000"/>
                                        <p:tgtEl>
                                          <p:spTgt spid="16390"/>
                                        </p:tgtEl>
                                      </p:cBhvr>
                                    </p:animEffect>
                                    <p:set>
                                      <p:cBhvr>
                                        <p:cTn id="15" dur="1" fill="hold">
                                          <p:stCondLst>
                                            <p:cond delay="1999"/>
                                          </p:stCondLst>
                                        </p:cTn>
                                        <p:tgtEl>
                                          <p:spTgt spid="16390"/>
                                        </p:tgtEl>
                                        <p:attrNameLst>
                                          <p:attrName>style.visibility</p:attrName>
                                        </p:attrNameLst>
                                      </p:cBhvr>
                                      <p:to>
                                        <p:strVal val="hidden"/>
                                      </p:to>
                                    </p:se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diamond(in)">
                                      <p:cBhvr>
                                        <p:cTn id="19" dur="20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0"/>
                                        <p:tgtEl>
                                          <p:spTgt spid="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40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5000"/>
                                        <p:tgtEl>
                                          <p:spTgt spid="10">
                                            <p:txEl>
                                              <p:pRg st="2" end="2"/>
                                            </p:txEl>
                                          </p:spTgt>
                                        </p:tgtEl>
                                      </p:cBhvr>
                                    </p:animEffect>
                                  </p:childTnLst>
                                </p:cTn>
                              </p:par>
                              <p:par>
                                <p:cTn id="30" presetID="8" presetClass="exit" presetSubtype="16" fill="hold" nodeType="withEffect">
                                  <p:stCondLst>
                                    <p:cond delay="0"/>
                                  </p:stCondLst>
                                  <p:childTnLst>
                                    <p:animEffect transition="out" filter="diamond(in)">
                                      <p:cBhvr>
                                        <p:cTn id="31" dur="3000"/>
                                        <p:tgtEl>
                                          <p:spTgt spid="2051"/>
                                        </p:tgtEl>
                                      </p:cBhvr>
                                    </p:animEffect>
                                    <p:set>
                                      <p:cBhvr>
                                        <p:cTn id="32" dur="1" fill="hold">
                                          <p:stCondLst>
                                            <p:cond delay="2999"/>
                                          </p:stCondLst>
                                        </p:cTn>
                                        <p:tgtEl>
                                          <p:spTgt spid="2051"/>
                                        </p:tgtEl>
                                        <p:attrNameLst>
                                          <p:attrName>style.visibility</p:attrName>
                                        </p:attrNameLst>
                                      </p:cBhvr>
                                      <p:to>
                                        <p:strVal val="hidden"/>
                                      </p:to>
                                    </p:set>
                                  </p:childTnLst>
                                </p:cTn>
                              </p:par>
                              <p:par>
                                <p:cTn id="33" presetID="8" presetClass="entr" presetSubtype="32"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diamond(out)">
                                      <p:cBhvr>
                                        <p:cTn id="35" dur="20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fade">
                                      <p:cBhvr>
                                        <p:cTn id="40" dur="5000"/>
                                        <p:tgtEl>
                                          <p:spTgt spid="10">
                                            <p:txEl>
                                              <p:pRg st="3" end="3"/>
                                            </p:txEl>
                                          </p:spTgt>
                                        </p:tgtEl>
                                      </p:cBhvr>
                                    </p:animEffect>
                                  </p:childTnLst>
                                </p:cTn>
                              </p:par>
                            </p:childTnLst>
                          </p:cTn>
                        </p:par>
                        <p:par>
                          <p:cTn id="41" fill="hold">
                            <p:stCondLst>
                              <p:cond delay="5000"/>
                            </p:stCondLst>
                            <p:childTnLst>
                              <p:par>
                                <p:cTn id="42" presetID="35" presetClass="exit" presetSubtype="0" fill="hold" nodeType="afterEffect">
                                  <p:stCondLst>
                                    <p:cond delay="0"/>
                                  </p:stCondLst>
                                  <p:childTnLst>
                                    <p:animEffect transition="out" filter="fade">
                                      <p:cBhvr>
                                        <p:cTn id="43" dur="2000"/>
                                        <p:tgtEl>
                                          <p:spTgt spid="2050"/>
                                        </p:tgtEl>
                                      </p:cBhvr>
                                    </p:animEffect>
                                    <p:anim calcmode="lin" valueType="num">
                                      <p:cBhvr>
                                        <p:cTn id="44" dur="2000"/>
                                        <p:tgtEl>
                                          <p:spTgt spid="2050"/>
                                        </p:tgtEl>
                                        <p:attrNameLst>
                                          <p:attrName>style.rotation</p:attrName>
                                        </p:attrNameLst>
                                      </p:cBhvr>
                                      <p:tavLst>
                                        <p:tav tm="0">
                                          <p:val>
                                            <p:fltVal val="0"/>
                                          </p:val>
                                        </p:tav>
                                        <p:tav tm="100000">
                                          <p:val>
                                            <p:fltVal val="720"/>
                                          </p:val>
                                        </p:tav>
                                      </p:tavLst>
                                    </p:anim>
                                    <p:anim calcmode="lin" valueType="num">
                                      <p:cBhvr>
                                        <p:cTn id="45" dur="2000"/>
                                        <p:tgtEl>
                                          <p:spTgt spid="2050"/>
                                        </p:tgtEl>
                                        <p:attrNameLst>
                                          <p:attrName>ppt_h</p:attrName>
                                        </p:attrNameLst>
                                      </p:cBhvr>
                                      <p:tavLst>
                                        <p:tav tm="0">
                                          <p:val>
                                            <p:strVal val="ppt_h"/>
                                          </p:val>
                                        </p:tav>
                                        <p:tav tm="100000">
                                          <p:val>
                                            <p:fltVal val="0"/>
                                          </p:val>
                                        </p:tav>
                                      </p:tavLst>
                                    </p:anim>
                                    <p:anim calcmode="lin" valueType="num">
                                      <p:cBhvr>
                                        <p:cTn id="46" dur="2000"/>
                                        <p:tgtEl>
                                          <p:spTgt spid="2050"/>
                                        </p:tgtEl>
                                        <p:attrNameLst>
                                          <p:attrName>ppt_w</p:attrName>
                                        </p:attrNameLst>
                                      </p:cBhvr>
                                      <p:tavLst>
                                        <p:tav tm="0">
                                          <p:val>
                                            <p:strVal val="ppt_w"/>
                                          </p:val>
                                        </p:tav>
                                        <p:tav tm="100000">
                                          <p:val>
                                            <p:fltVal val="0"/>
                                          </p:val>
                                        </p:tav>
                                      </p:tavLst>
                                    </p:anim>
                                    <p:set>
                                      <p:cBhvr>
                                        <p:cTn id="47"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b="1" u="sng" dirty="0" smtClean="0">
                <a:solidFill>
                  <a:srgbClr val="0000FF"/>
                </a:solidFill>
                <a:latin typeface="Comic Sans MS" pitchFamily="66" charset="0"/>
              </a:rPr>
              <a:t>Les atouts</a:t>
            </a:r>
            <a:endParaRPr lang="fr-FR" dirty="0"/>
          </a:p>
        </p:txBody>
      </p:sp>
      <p:sp>
        <p:nvSpPr>
          <p:cNvPr id="10" name="Espace réservé du contenu 2"/>
          <p:cNvSpPr>
            <a:spLocks noGrp="1"/>
          </p:cNvSpPr>
          <p:nvPr>
            <p:ph idx="1"/>
          </p:nvPr>
        </p:nvSpPr>
        <p:spPr>
          <a:xfrm>
            <a:off x="457200" y="1268760"/>
            <a:ext cx="8229600" cy="5328592"/>
          </a:xfrm>
        </p:spPr>
        <p:txBody>
          <a:bodyPr>
            <a:normAutofit/>
          </a:bodyPr>
          <a:lstStyle/>
          <a:p>
            <a:pPr algn="just"/>
            <a:r>
              <a:rPr lang="fr-FR" sz="2800" b="1" dirty="0" smtClean="0">
                <a:latin typeface="Comic Sans MS" pitchFamily="66" charset="0"/>
              </a:rPr>
              <a:t>Environnement touristique remarquable  </a:t>
            </a:r>
            <a:r>
              <a:rPr lang="fr-FR" sz="2800" dirty="0" smtClean="0">
                <a:latin typeface="Comic Sans MS" pitchFamily="66" charset="0"/>
              </a:rPr>
              <a:t>:</a:t>
            </a:r>
          </a:p>
          <a:p>
            <a:pPr algn="just">
              <a:buFontTx/>
              <a:buChar char="-"/>
            </a:pPr>
            <a:r>
              <a:rPr lang="fr-FR" sz="2800" dirty="0" smtClean="0">
                <a:latin typeface="Comic Sans MS" pitchFamily="66" charset="0"/>
              </a:rPr>
              <a:t>« Pyrénées Centrales » et leurs originalités</a:t>
            </a:r>
          </a:p>
          <a:p>
            <a:pPr algn="just">
              <a:buNone/>
            </a:pPr>
            <a:endParaRPr lang="fr-FR" sz="1800" dirty="0" smtClean="0">
              <a:latin typeface="Comic Sans MS" pitchFamily="66" charset="0"/>
            </a:endParaRPr>
          </a:p>
          <a:p>
            <a:pPr algn="just">
              <a:buFontTx/>
              <a:buChar char="-"/>
            </a:pPr>
            <a:r>
              <a:rPr lang="fr-FR" sz="2800" dirty="0" smtClean="0">
                <a:latin typeface="Comic Sans MS" pitchFamily="66" charset="0"/>
              </a:rPr>
              <a:t>Proximité avec le Grand Site Midi-Pyrénées de Saint-Bertrand de Comminges</a:t>
            </a:r>
          </a:p>
          <a:p>
            <a:pPr algn="just">
              <a:buNone/>
            </a:pPr>
            <a:endParaRPr lang="fr-FR" sz="1800" dirty="0" smtClean="0">
              <a:latin typeface="Comic Sans MS" pitchFamily="66" charset="0"/>
            </a:endParaRPr>
          </a:p>
          <a:p>
            <a:pPr algn="just">
              <a:buFontTx/>
              <a:buChar char="-"/>
            </a:pPr>
            <a:r>
              <a:rPr lang="fr-FR" sz="2800" dirty="0" smtClean="0">
                <a:latin typeface="Comic Sans MS" pitchFamily="66" charset="0"/>
              </a:rPr>
              <a:t>Nombreuses activités de loisirs, de montagne et de rivière ; richesses culturelles et patrimoniales. </a:t>
            </a:r>
          </a:p>
          <a:p>
            <a:pPr algn="just">
              <a:buNone/>
            </a:pPr>
            <a:endParaRPr lang="fr-FR" sz="2800" dirty="0" smtClean="0">
              <a:latin typeface="Comic Sans MS" pitchFamily="66" charset="0"/>
            </a:endParaRPr>
          </a:p>
        </p:txBody>
      </p:sp>
      <p:pic>
        <p:nvPicPr>
          <p:cNvPr id="16388" name="Picture 4" descr="C:\Users\Office\AppData\Local\Microsoft\Windows\Temporary Internet Files\Content.IE5\EKELILO4\MC900250418[1].wmf"/>
          <p:cNvPicPr>
            <a:picLocks noChangeAspect="1" noChangeArrowheads="1"/>
          </p:cNvPicPr>
          <p:nvPr/>
        </p:nvPicPr>
        <p:blipFill>
          <a:blip r:embed="rId2" cstate="print"/>
          <a:srcRect/>
          <a:stretch>
            <a:fillRect/>
          </a:stretch>
        </p:blipFill>
        <p:spPr bwMode="auto">
          <a:xfrm>
            <a:off x="467544" y="260648"/>
            <a:ext cx="863777" cy="1145022"/>
          </a:xfrm>
          <a:prstGeom prst="rect">
            <a:avLst/>
          </a:prstGeom>
          <a:noFill/>
        </p:spPr>
      </p:pic>
      <p:pic>
        <p:nvPicPr>
          <p:cNvPr id="16389" name="Picture 5" descr="C:\Users\Office\AppData\Local\Microsoft\Windows\Temporary Internet Files\Content.IE5\EKELILO4\MC900230896[1].wmf"/>
          <p:cNvPicPr>
            <a:picLocks noChangeAspect="1" noChangeArrowheads="1"/>
          </p:cNvPicPr>
          <p:nvPr/>
        </p:nvPicPr>
        <p:blipFill>
          <a:blip r:embed="rId3" cstate="print"/>
          <a:srcRect/>
          <a:stretch>
            <a:fillRect/>
          </a:stretch>
        </p:blipFill>
        <p:spPr bwMode="auto">
          <a:xfrm>
            <a:off x="7459934" y="332656"/>
            <a:ext cx="1432546" cy="1332461"/>
          </a:xfrm>
          <a:prstGeom prst="rect">
            <a:avLst/>
          </a:prstGeom>
          <a:noFill/>
        </p:spPr>
      </p:pic>
      <p:pic>
        <p:nvPicPr>
          <p:cNvPr id="16392" name="Picture 8" descr="http://www.developpement-durable.gouv.fr/IMG/0%20046%20Comminges.jpg"/>
          <p:cNvPicPr>
            <a:picLocks noChangeAspect="1" noChangeArrowheads="1"/>
          </p:cNvPicPr>
          <p:nvPr/>
        </p:nvPicPr>
        <p:blipFill>
          <a:blip r:embed="rId4" cstate="print"/>
          <a:srcRect/>
          <a:stretch>
            <a:fillRect/>
          </a:stretch>
        </p:blipFill>
        <p:spPr bwMode="auto">
          <a:xfrm>
            <a:off x="4427984" y="3573016"/>
            <a:ext cx="4115558" cy="3096344"/>
          </a:xfrm>
          <a:prstGeom prst="rect">
            <a:avLst/>
          </a:prstGeom>
          <a:noFill/>
        </p:spPr>
      </p:pic>
      <p:sp>
        <p:nvSpPr>
          <p:cNvPr id="7" name="Organigramme : Terminateur 6"/>
          <p:cNvSpPr/>
          <p:nvPr/>
        </p:nvSpPr>
        <p:spPr>
          <a:xfrm>
            <a:off x="2339752" y="5661248"/>
            <a:ext cx="504056" cy="216024"/>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0"/>
                                        <p:tgtEl>
                                          <p:spTgt spid="10">
                                            <p:txEl>
                                              <p:pRg st="3" end="3"/>
                                            </p:txEl>
                                          </p:spTgt>
                                        </p:tgtEl>
                                      </p:cBhvr>
                                    </p:animEffect>
                                  </p:childTnLst>
                                </p:cTn>
                              </p:par>
                              <p:par>
                                <p:cTn id="18" presetID="55" presetClass="entr" presetSubtype="0" fill="hold" nodeType="withEffect">
                                  <p:stCondLst>
                                    <p:cond delay="1000"/>
                                  </p:stCondLst>
                                  <p:childTnLst>
                                    <p:set>
                                      <p:cBhvr>
                                        <p:cTn id="19" dur="1" fill="hold">
                                          <p:stCondLst>
                                            <p:cond delay="0"/>
                                          </p:stCondLst>
                                        </p:cTn>
                                        <p:tgtEl>
                                          <p:spTgt spid="16392"/>
                                        </p:tgtEl>
                                        <p:attrNameLst>
                                          <p:attrName>style.visibility</p:attrName>
                                        </p:attrNameLst>
                                      </p:cBhvr>
                                      <p:to>
                                        <p:strVal val="visible"/>
                                      </p:to>
                                    </p:set>
                                    <p:anim calcmode="lin" valueType="num">
                                      <p:cBhvr>
                                        <p:cTn id="20" dur="1000" fill="hold"/>
                                        <p:tgtEl>
                                          <p:spTgt spid="16392"/>
                                        </p:tgtEl>
                                        <p:attrNameLst>
                                          <p:attrName>ppt_w</p:attrName>
                                        </p:attrNameLst>
                                      </p:cBhvr>
                                      <p:tavLst>
                                        <p:tav tm="0">
                                          <p:val>
                                            <p:strVal val="#ppt_w*0.70"/>
                                          </p:val>
                                        </p:tav>
                                        <p:tav tm="100000">
                                          <p:val>
                                            <p:strVal val="#ppt_w"/>
                                          </p:val>
                                        </p:tav>
                                      </p:tavLst>
                                    </p:anim>
                                    <p:anim calcmode="lin" valueType="num">
                                      <p:cBhvr>
                                        <p:cTn id="21" dur="1000" fill="hold"/>
                                        <p:tgtEl>
                                          <p:spTgt spid="16392"/>
                                        </p:tgtEl>
                                        <p:attrNameLst>
                                          <p:attrName>ppt_h</p:attrName>
                                        </p:attrNameLst>
                                      </p:cBhvr>
                                      <p:tavLst>
                                        <p:tav tm="0">
                                          <p:val>
                                            <p:strVal val="#ppt_h"/>
                                          </p:val>
                                        </p:tav>
                                        <p:tav tm="100000">
                                          <p:val>
                                            <p:strVal val="#ppt_h"/>
                                          </p:val>
                                        </p:tav>
                                      </p:tavLst>
                                    </p:anim>
                                    <p:animEffect transition="in" filter="fade">
                                      <p:cBhvr>
                                        <p:cTn id="22" dur="1000"/>
                                        <p:tgtEl>
                                          <p:spTgt spid="16392"/>
                                        </p:tgtEl>
                                      </p:cBhvr>
                                    </p:animEffect>
                                  </p:childTnLst>
                                </p:cTn>
                              </p:par>
                            </p:childTnLst>
                          </p:cTn>
                        </p:par>
                        <p:par>
                          <p:cTn id="23" fill="hold">
                            <p:stCondLst>
                              <p:cond delay="5000"/>
                            </p:stCondLst>
                            <p:childTnLst>
                              <p:par>
                                <p:cTn id="24" presetID="15" presetClass="exit" presetSubtype="0" fill="hold" nodeType="afterEffect">
                                  <p:stCondLst>
                                    <p:cond delay="1000"/>
                                  </p:stCondLst>
                                  <p:childTnLst>
                                    <p:anim calcmode="lin" valueType="num">
                                      <p:cBhvr>
                                        <p:cTn id="25" dur="1000"/>
                                        <p:tgtEl>
                                          <p:spTgt spid="16392"/>
                                        </p:tgtEl>
                                        <p:attrNameLst>
                                          <p:attrName>ppt_w</p:attrName>
                                        </p:attrNameLst>
                                      </p:cBhvr>
                                      <p:tavLst>
                                        <p:tav tm="0">
                                          <p:val>
                                            <p:strVal val="ppt_w"/>
                                          </p:val>
                                        </p:tav>
                                        <p:tav tm="100000">
                                          <p:val>
                                            <p:fltVal val="0"/>
                                          </p:val>
                                        </p:tav>
                                      </p:tavLst>
                                    </p:anim>
                                    <p:anim calcmode="lin" valueType="num">
                                      <p:cBhvr>
                                        <p:cTn id="26" dur="1000"/>
                                        <p:tgtEl>
                                          <p:spTgt spid="16392"/>
                                        </p:tgtEl>
                                        <p:attrNameLst>
                                          <p:attrName>ppt_h</p:attrName>
                                        </p:attrNameLst>
                                      </p:cBhvr>
                                      <p:tavLst>
                                        <p:tav tm="0">
                                          <p:val>
                                            <p:strVal val="ppt_h"/>
                                          </p:val>
                                        </p:tav>
                                        <p:tav tm="100000">
                                          <p:val>
                                            <p:fltVal val="0"/>
                                          </p:val>
                                        </p:tav>
                                      </p:tavLst>
                                    </p:anim>
                                    <p:anim calcmode="lin" valueType="num">
                                      <p:cBhvr>
                                        <p:cTn id="27" dur="1000"/>
                                        <p:tgtEl>
                                          <p:spTgt spid="1639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8" dur="1000"/>
                                        <p:tgtEl>
                                          <p:spTgt spid="1639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9" dur="1" fill="hold">
                                          <p:stCondLst>
                                            <p:cond delay="999"/>
                                          </p:stCondLst>
                                        </p:cTn>
                                        <p:tgtEl>
                                          <p:spTgt spid="1639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animEffect transition="in" filter="fade">
                                      <p:cBhvr>
                                        <p:cTn id="34" dur="5000"/>
                                        <p:tgtEl>
                                          <p:spTgt spid="10">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16389"/>
                                        </p:tgtEl>
                                        <p:attrNameLst>
                                          <p:attrName>style.visibility</p:attrName>
                                        </p:attrNameLst>
                                      </p:cBhvr>
                                      <p:to>
                                        <p:strVal val="visible"/>
                                      </p:to>
                                    </p:set>
                                    <p:anim calcmode="lin" valueType="num">
                                      <p:cBhvr>
                                        <p:cTn id="37" dur="2000" fill="hold"/>
                                        <p:tgtEl>
                                          <p:spTgt spid="16389"/>
                                        </p:tgtEl>
                                        <p:attrNameLst>
                                          <p:attrName>ppt_w</p:attrName>
                                        </p:attrNameLst>
                                      </p:cBhvr>
                                      <p:tavLst>
                                        <p:tav tm="0">
                                          <p:val>
                                            <p:strVal val="#ppt_w*0.70"/>
                                          </p:val>
                                        </p:tav>
                                        <p:tav tm="100000">
                                          <p:val>
                                            <p:strVal val="#ppt_w"/>
                                          </p:val>
                                        </p:tav>
                                      </p:tavLst>
                                    </p:anim>
                                    <p:anim calcmode="lin" valueType="num">
                                      <p:cBhvr>
                                        <p:cTn id="38" dur="2000" fill="hold"/>
                                        <p:tgtEl>
                                          <p:spTgt spid="16389"/>
                                        </p:tgtEl>
                                        <p:attrNameLst>
                                          <p:attrName>ppt_h</p:attrName>
                                        </p:attrNameLst>
                                      </p:cBhvr>
                                      <p:tavLst>
                                        <p:tav tm="0">
                                          <p:val>
                                            <p:strVal val="#ppt_h"/>
                                          </p:val>
                                        </p:tav>
                                        <p:tav tm="100000">
                                          <p:val>
                                            <p:strVal val="#ppt_h"/>
                                          </p:val>
                                        </p:tav>
                                      </p:tavLst>
                                    </p:anim>
                                    <p:animEffect transition="in" filter="fade">
                                      <p:cBhvr>
                                        <p:cTn id="39" dur="2000"/>
                                        <p:tgtEl>
                                          <p:spTgt spid="16389"/>
                                        </p:tgtEl>
                                      </p:cBhvr>
                                    </p:animEffect>
                                  </p:childTnLst>
                                </p:cTn>
                              </p:par>
                              <p:par>
                                <p:cTn id="40" presetID="55" presetClass="entr" presetSubtype="0" fill="hold" nodeType="withEffect">
                                  <p:stCondLst>
                                    <p:cond delay="0"/>
                                  </p:stCondLst>
                                  <p:childTnLst>
                                    <p:set>
                                      <p:cBhvr>
                                        <p:cTn id="41" dur="1" fill="hold">
                                          <p:stCondLst>
                                            <p:cond delay="0"/>
                                          </p:stCondLst>
                                        </p:cTn>
                                        <p:tgtEl>
                                          <p:spTgt spid="16388"/>
                                        </p:tgtEl>
                                        <p:attrNameLst>
                                          <p:attrName>style.visibility</p:attrName>
                                        </p:attrNameLst>
                                      </p:cBhvr>
                                      <p:to>
                                        <p:strVal val="visible"/>
                                      </p:to>
                                    </p:set>
                                    <p:anim calcmode="lin" valueType="num">
                                      <p:cBhvr>
                                        <p:cTn id="42" dur="2000" fill="hold"/>
                                        <p:tgtEl>
                                          <p:spTgt spid="16388"/>
                                        </p:tgtEl>
                                        <p:attrNameLst>
                                          <p:attrName>ppt_w</p:attrName>
                                        </p:attrNameLst>
                                      </p:cBhvr>
                                      <p:tavLst>
                                        <p:tav tm="0">
                                          <p:val>
                                            <p:strVal val="#ppt_w*0.70"/>
                                          </p:val>
                                        </p:tav>
                                        <p:tav tm="100000">
                                          <p:val>
                                            <p:strVal val="#ppt_w"/>
                                          </p:val>
                                        </p:tav>
                                      </p:tavLst>
                                    </p:anim>
                                    <p:anim calcmode="lin" valueType="num">
                                      <p:cBhvr>
                                        <p:cTn id="43" dur="2000" fill="hold"/>
                                        <p:tgtEl>
                                          <p:spTgt spid="16388"/>
                                        </p:tgtEl>
                                        <p:attrNameLst>
                                          <p:attrName>ppt_h</p:attrName>
                                        </p:attrNameLst>
                                      </p:cBhvr>
                                      <p:tavLst>
                                        <p:tav tm="0">
                                          <p:val>
                                            <p:strVal val="#ppt_h"/>
                                          </p:val>
                                        </p:tav>
                                        <p:tav tm="100000">
                                          <p:val>
                                            <p:strVal val="#ppt_h"/>
                                          </p:val>
                                        </p:tav>
                                      </p:tavLst>
                                    </p:anim>
                                    <p:animEffect transition="in" filter="fade">
                                      <p:cBhvr>
                                        <p:cTn id="44" dur="2000"/>
                                        <p:tgtEl>
                                          <p:spTgt spid="16388"/>
                                        </p:tgtEl>
                                      </p:cBhvr>
                                    </p:animEffect>
                                  </p:childTnLst>
                                </p:cTn>
                              </p:par>
                            </p:childTnLst>
                          </p:cTn>
                        </p:par>
                        <p:par>
                          <p:cTn id="45" fill="hold">
                            <p:stCondLst>
                              <p:cond delay="5000"/>
                            </p:stCondLst>
                            <p:childTnLst>
                              <p:par>
                                <p:cTn id="46" presetID="35" presetClass="emph" presetSubtype="0" fill="hold" grpId="0" nodeType="afterEffect" nodePh="1">
                                  <p:stCondLst>
                                    <p:cond delay="2600"/>
                                  </p:stCondLst>
                                  <p:endCondLst>
                                    <p:cond evt="begin" delay="0">
                                      <p:tn val="46"/>
                                    </p:cond>
                                  </p:endCondLst>
                                  <p:childTnLst>
                                    <p:anim calcmode="discrete" valueType="str">
                                      <p:cBhvr>
                                        <p:cTn id="47"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b="1" u="sng" dirty="0" smtClean="0">
                <a:solidFill>
                  <a:srgbClr val="0000FF"/>
                </a:solidFill>
                <a:latin typeface="Comic Sans MS" pitchFamily="66" charset="0"/>
              </a:rPr>
              <a:t>Les atouts</a:t>
            </a:r>
            <a:endParaRPr lang="fr-FR" dirty="0"/>
          </a:p>
        </p:txBody>
      </p:sp>
      <p:graphicFrame>
        <p:nvGraphicFramePr>
          <p:cNvPr id="1026" name="Object 2"/>
          <p:cNvGraphicFramePr>
            <a:graphicFrameLocks noChangeAspect="1"/>
          </p:cNvGraphicFramePr>
          <p:nvPr/>
        </p:nvGraphicFramePr>
        <p:xfrm>
          <a:off x="251520" y="908720"/>
          <a:ext cx="8635385" cy="5856049"/>
        </p:xfrm>
        <a:graphic>
          <a:graphicData uri="http://schemas.openxmlformats.org/presentationml/2006/ole">
            <mc:AlternateContent xmlns:mc="http://schemas.openxmlformats.org/markup-compatibility/2006">
              <mc:Choice xmlns:v="urn:schemas-microsoft-com:vml" Requires="v">
                <p:oleObj spid="_x0000_s1074" name="Document" r:id="rId3" imgW="9775397" imgH="6629729" progId="Word.Document.12">
                  <p:embed/>
                </p:oleObj>
              </mc:Choice>
              <mc:Fallback>
                <p:oleObj name="Document" r:id="rId3" imgW="9775397" imgH="6629729" progId="Word.Document.12">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08720"/>
                        <a:ext cx="8635385" cy="585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Image 5" descr="DSCF2024.JPG"/>
          <p:cNvPicPr>
            <a:picLocks noChangeAspect="1"/>
          </p:cNvPicPr>
          <p:nvPr/>
        </p:nvPicPr>
        <p:blipFill>
          <a:blip r:embed="rId5" cstate="print"/>
          <a:stretch>
            <a:fillRect/>
          </a:stretch>
        </p:blipFill>
        <p:spPr>
          <a:xfrm>
            <a:off x="2267744" y="2924944"/>
            <a:ext cx="3072342" cy="2304256"/>
          </a:xfrm>
          <a:prstGeom prst="rect">
            <a:avLst/>
          </a:prstGeom>
        </p:spPr>
      </p:pic>
      <p:pic>
        <p:nvPicPr>
          <p:cNvPr id="1028" name="Picture 4" descr="http://www.detours-pyreneens.com/home/wp-content/uploads/2011/04/Pic-du-Midi-de-Bigorre1-290x290.jpg"/>
          <p:cNvPicPr>
            <a:picLocks noChangeAspect="1" noChangeArrowheads="1"/>
          </p:cNvPicPr>
          <p:nvPr/>
        </p:nvPicPr>
        <p:blipFill>
          <a:blip r:embed="rId6" cstate="print"/>
          <a:srcRect/>
          <a:stretch>
            <a:fillRect/>
          </a:stretch>
        </p:blipFill>
        <p:spPr bwMode="auto">
          <a:xfrm>
            <a:off x="899592" y="2780928"/>
            <a:ext cx="2762250" cy="2762251"/>
          </a:xfrm>
          <a:prstGeom prst="rect">
            <a:avLst/>
          </a:prstGeom>
          <a:noFill/>
        </p:spPr>
      </p:pic>
      <p:pic>
        <p:nvPicPr>
          <p:cNvPr id="1030" name="Picture 6" descr="http://t1.gstatic.com/images?q=tbn:ANd9GcSyrFbRl2NdNaL5H7172qRookwNOS97_Ecc8l129nRsJygripfz"/>
          <p:cNvPicPr>
            <a:picLocks noChangeAspect="1" noChangeArrowheads="1"/>
          </p:cNvPicPr>
          <p:nvPr/>
        </p:nvPicPr>
        <p:blipFill>
          <a:blip r:embed="rId7" cstate="print"/>
          <a:srcRect/>
          <a:stretch>
            <a:fillRect/>
          </a:stretch>
        </p:blipFill>
        <p:spPr bwMode="auto">
          <a:xfrm>
            <a:off x="395536" y="2276872"/>
            <a:ext cx="3168352" cy="2271650"/>
          </a:xfrm>
          <a:prstGeom prst="rect">
            <a:avLst/>
          </a:prstGeom>
          <a:noFill/>
        </p:spPr>
      </p:pic>
      <p:pic>
        <p:nvPicPr>
          <p:cNvPr id="1034" name="Picture 10" descr="http://nsm02.casimages.com/img/2009/11/14/091114094817673834860925.jpg"/>
          <p:cNvPicPr>
            <a:picLocks noChangeAspect="1" noChangeArrowheads="1"/>
          </p:cNvPicPr>
          <p:nvPr/>
        </p:nvPicPr>
        <p:blipFill>
          <a:blip r:embed="rId8" cstate="print"/>
          <a:srcRect/>
          <a:stretch>
            <a:fillRect/>
          </a:stretch>
        </p:blipFill>
        <p:spPr bwMode="auto">
          <a:xfrm>
            <a:off x="611560" y="4584991"/>
            <a:ext cx="3414564" cy="2273009"/>
          </a:xfrm>
          <a:prstGeom prst="rect">
            <a:avLst/>
          </a:prstGeom>
          <a:noFill/>
        </p:spPr>
      </p:pic>
      <p:pic>
        <p:nvPicPr>
          <p:cNvPr id="1040" name="Picture 16" descr="http://img.over-blog.com/500x375/0/23/79/81/Couserans/Couserans-8089.JPG"/>
          <p:cNvPicPr>
            <a:picLocks noChangeAspect="1" noChangeArrowheads="1"/>
          </p:cNvPicPr>
          <p:nvPr/>
        </p:nvPicPr>
        <p:blipFill>
          <a:blip r:embed="rId9" cstate="print"/>
          <a:srcRect/>
          <a:stretch>
            <a:fillRect/>
          </a:stretch>
        </p:blipFill>
        <p:spPr bwMode="auto">
          <a:xfrm>
            <a:off x="4932040" y="2924944"/>
            <a:ext cx="3898404" cy="292380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8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xit" presetSubtype="0" fill="hold" nodeType="clickEffect">
                                  <p:stCondLst>
                                    <p:cond delay="2000"/>
                                  </p:stCondLst>
                                  <p:childTnLst>
                                    <p:anim calcmode="lin" valueType="num">
                                      <p:cBhvr>
                                        <p:cTn id="11" dur="1000"/>
                                        <p:tgtEl>
                                          <p:spTgt spid="6"/>
                                        </p:tgtEl>
                                        <p:attrNameLst>
                                          <p:attrName>ppt_w</p:attrName>
                                        </p:attrNameLst>
                                      </p:cBhvr>
                                      <p:tavLst>
                                        <p:tav tm="0">
                                          <p:val>
                                            <p:strVal val="ppt_w"/>
                                          </p:val>
                                        </p:tav>
                                        <p:tav tm="100000">
                                          <p:val>
                                            <p:fltVal val="0"/>
                                          </p:val>
                                        </p:tav>
                                      </p:tavLst>
                                    </p:anim>
                                    <p:anim calcmode="lin" valueType="num">
                                      <p:cBhvr>
                                        <p:cTn id="12" dur="1000"/>
                                        <p:tgtEl>
                                          <p:spTgt spid="6"/>
                                        </p:tgtEl>
                                        <p:attrNameLst>
                                          <p:attrName>ppt_h</p:attrName>
                                        </p:attrNameLst>
                                      </p:cBhvr>
                                      <p:tavLst>
                                        <p:tav tm="0">
                                          <p:val>
                                            <p:strVal val="ppt_h"/>
                                          </p:val>
                                        </p:tav>
                                        <p:tav tm="100000">
                                          <p:val>
                                            <p:fltVal val="0"/>
                                          </p:val>
                                        </p:tav>
                                      </p:tavLst>
                                    </p:anim>
                                    <p:anim calcmode="lin" valueType="num">
                                      <p:cBhvr>
                                        <p:cTn id="13" dur="1000"/>
                                        <p:tgtEl>
                                          <p:spTgt spid="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4" dur="1000"/>
                                        <p:tgtEl>
                                          <p:spTgt spid="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5" dur="1" fill="hold">
                                          <p:stCondLst>
                                            <p:cond delay="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diamond(in)">
                                      <p:cBhvr>
                                        <p:cTn id="20" dur="2000"/>
                                        <p:tgtEl>
                                          <p:spTgt spid="1030"/>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xit" presetSubtype="0" fill="hold" nodeType="clickEffect">
                                  <p:stCondLst>
                                    <p:cond delay="2000"/>
                                  </p:stCondLst>
                                  <p:childTnLst>
                                    <p:anim calcmode="lin" valueType="num">
                                      <p:cBhvr>
                                        <p:cTn id="24" dur="1000"/>
                                        <p:tgtEl>
                                          <p:spTgt spid="1030"/>
                                        </p:tgtEl>
                                        <p:attrNameLst>
                                          <p:attrName>ppt_w</p:attrName>
                                        </p:attrNameLst>
                                      </p:cBhvr>
                                      <p:tavLst>
                                        <p:tav tm="0">
                                          <p:val>
                                            <p:strVal val="ppt_w"/>
                                          </p:val>
                                        </p:tav>
                                        <p:tav tm="100000">
                                          <p:val>
                                            <p:fltVal val="0"/>
                                          </p:val>
                                        </p:tav>
                                      </p:tavLst>
                                    </p:anim>
                                    <p:anim calcmode="lin" valueType="num">
                                      <p:cBhvr>
                                        <p:cTn id="25" dur="1000"/>
                                        <p:tgtEl>
                                          <p:spTgt spid="1030"/>
                                        </p:tgtEl>
                                        <p:attrNameLst>
                                          <p:attrName>ppt_h</p:attrName>
                                        </p:attrNameLst>
                                      </p:cBhvr>
                                      <p:tavLst>
                                        <p:tav tm="0">
                                          <p:val>
                                            <p:strVal val="ppt_h"/>
                                          </p:val>
                                        </p:tav>
                                        <p:tav tm="100000">
                                          <p:val>
                                            <p:fltVal val="0"/>
                                          </p:val>
                                        </p:tav>
                                      </p:tavLst>
                                    </p:anim>
                                    <p:anim calcmode="lin" valueType="num">
                                      <p:cBhvr>
                                        <p:cTn id="26" dur="1000"/>
                                        <p:tgtEl>
                                          <p:spTgt spid="103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7" dur="1000"/>
                                        <p:tgtEl>
                                          <p:spTgt spid="103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8" dur="1" fill="hold">
                                          <p:stCondLst>
                                            <p:cond delay="999"/>
                                          </p:stCondLst>
                                        </p:cTn>
                                        <p:tgtEl>
                                          <p:spTgt spid="103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diamond(in)">
                                      <p:cBhvr>
                                        <p:cTn id="33" dur="20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15" presetClass="exit" presetSubtype="0" fill="hold" nodeType="clickEffect">
                                  <p:stCondLst>
                                    <p:cond delay="2000"/>
                                  </p:stCondLst>
                                  <p:childTnLst>
                                    <p:anim calcmode="lin" valueType="num">
                                      <p:cBhvr>
                                        <p:cTn id="37" dur="1000"/>
                                        <p:tgtEl>
                                          <p:spTgt spid="1028"/>
                                        </p:tgtEl>
                                        <p:attrNameLst>
                                          <p:attrName>ppt_w</p:attrName>
                                        </p:attrNameLst>
                                      </p:cBhvr>
                                      <p:tavLst>
                                        <p:tav tm="0">
                                          <p:val>
                                            <p:strVal val="ppt_w"/>
                                          </p:val>
                                        </p:tav>
                                        <p:tav tm="100000">
                                          <p:val>
                                            <p:fltVal val="0"/>
                                          </p:val>
                                        </p:tav>
                                      </p:tavLst>
                                    </p:anim>
                                    <p:anim calcmode="lin" valueType="num">
                                      <p:cBhvr>
                                        <p:cTn id="38" dur="1000"/>
                                        <p:tgtEl>
                                          <p:spTgt spid="1028"/>
                                        </p:tgtEl>
                                        <p:attrNameLst>
                                          <p:attrName>ppt_h</p:attrName>
                                        </p:attrNameLst>
                                      </p:cBhvr>
                                      <p:tavLst>
                                        <p:tav tm="0">
                                          <p:val>
                                            <p:strVal val="ppt_h"/>
                                          </p:val>
                                        </p:tav>
                                        <p:tav tm="100000">
                                          <p:val>
                                            <p:fltVal val="0"/>
                                          </p:val>
                                        </p:tav>
                                      </p:tavLst>
                                    </p:anim>
                                    <p:anim calcmode="lin" valueType="num">
                                      <p:cBhvr>
                                        <p:cTn id="39" dur="1000"/>
                                        <p:tgtEl>
                                          <p:spTgt spid="102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0" dur="1000"/>
                                        <p:tgtEl>
                                          <p:spTgt spid="102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1" dur="1" fill="hold">
                                          <p:stCondLst>
                                            <p:cond delay="999"/>
                                          </p:stCondLst>
                                        </p:cTn>
                                        <p:tgtEl>
                                          <p:spTgt spid="10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1034"/>
                                        </p:tgtEl>
                                        <p:attrNameLst>
                                          <p:attrName>style.visibility</p:attrName>
                                        </p:attrNameLst>
                                      </p:cBhvr>
                                      <p:to>
                                        <p:strVal val="visible"/>
                                      </p:to>
                                    </p:set>
                                    <p:animEffect transition="in" filter="diamond(in)">
                                      <p:cBhvr>
                                        <p:cTn id="46" dur="2000"/>
                                        <p:tgtEl>
                                          <p:spTgt spid="1034"/>
                                        </p:tgtEl>
                                      </p:cBhvr>
                                    </p:animEffect>
                                  </p:childTnLst>
                                </p:cTn>
                              </p:par>
                            </p:childTnLst>
                          </p:cTn>
                        </p:par>
                      </p:childTnLst>
                    </p:cTn>
                  </p:par>
                  <p:par>
                    <p:cTn id="47" fill="hold">
                      <p:stCondLst>
                        <p:cond delay="indefinite"/>
                      </p:stCondLst>
                      <p:childTnLst>
                        <p:par>
                          <p:cTn id="48" fill="hold">
                            <p:stCondLst>
                              <p:cond delay="0"/>
                            </p:stCondLst>
                            <p:childTnLst>
                              <p:par>
                                <p:cTn id="49" presetID="15" presetClass="exit" presetSubtype="0" fill="hold" nodeType="clickEffect">
                                  <p:stCondLst>
                                    <p:cond delay="2000"/>
                                  </p:stCondLst>
                                  <p:childTnLst>
                                    <p:anim calcmode="lin" valueType="num">
                                      <p:cBhvr>
                                        <p:cTn id="50" dur="1000"/>
                                        <p:tgtEl>
                                          <p:spTgt spid="1034"/>
                                        </p:tgtEl>
                                        <p:attrNameLst>
                                          <p:attrName>ppt_w</p:attrName>
                                        </p:attrNameLst>
                                      </p:cBhvr>
                                      <p:tavLst>
                                        <p:tav tm="0">
                                          <p:val>
                                            <p:strVal val="ppt_w"/>
                                          </p:val>
                                        </p:tav>
                                        <p:tav tm="100000">
                                          <p:val>
                                            <p:fltVal val="0"/>
                                          </p:val>
                                        </p:tav>
                                      </p:tavLst>
                                    </p:anim>
                                    <p:anim calcmode="lin" valueType="num">
                                      <p:cBhvr>
                                        <p:cTn id="51" dur="1000"/>
                                        <p:tgtEl>
                                          <p:spTgt spid="1034"/>
                                        </p:tgtEl>
                                        <p:attrNameLst>
                                          <p:attrName>ppt_h</p:attrName>
                                        </p:attrNameLst>
                                      </p:cBhvr>
                                      <p:tavLst>
                                        <p:tav tm="0">
                                          <p:val>
                                            <p:strVal val="ppt_h"/>
                                          </p:val>
                                        </p:tav>
                                        <p:tav tm="100000">
                                          <p:val>
                                            <p:fltVal val="0"/>
                                          </p:val>
                                        </p:tav>
                                      </p:tavLst>
                                    </p:anim>
                                    <p:anim calcmode="lin" valueType="num">
                                      <p:cBhvr>
                                        <p:cTn id="52" dur="1000"/>
                                        <p:tgtEl>
                                          <p:spTgt spid="103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3" dur="1000"/>
                                        <p:tgtEl>
                                          <p:spTgt spid="103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4" dur="1" fill="hold">
                                          <p:stCondLst>
                                            <p:cond delay="999"/>
                                          </p:stCondLst>
                                        </p:cTn>
                                        <p:tgtEl>
                                          <p:spTgt spid="103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1040"/>
                                        </p:tgtEl>
                                        <p:attrNameLst>
                                          <p:attrName>style.visibility</p:attrName>
                                        </p:attrNameLst>
                                      </p:cBhvr>
                                      <p:to>
                                        <p:strVal val="visible"/>
                                      </p:to>
                                    </p:set>
                                    <p:animEffect transition="in" filter="diamond(in)">
                                      <p:cBhvr>
                                        <p:cTn id="59" dur="2000"/>
                                        <p:tgtEl>
                                          <p:spTgt spid="1040"/>
                                        </p:tgtEl>
                                      </p:cBhvr>
                                    </p:animEffect>
                                  </p:childTnLst>
                                </p:cTn>
                              </p:par>
                            </p:childTnLst>
                          </p:cTn>
                        </p:par>
                      </p:childTnLst>
                    </p:cTn>
                  </p:par>
                  <p:par>
                    <p:cTn id="60" fill="hold">
                      <p:stCondLst>
                        <p:cond delay="indefinite"/>
                      </p:stCondLst>
                      <p:childTnLst>
                        <p:par>
                          <p:cTn id="61" fill="hold">
                            <p:stCondLst>
                              <p:cond delay="0"/>
                            </p:stCondLst>
                            <p:childTnLst>
                              <p:par>
                                <p:cTn id="62" presetID="15" presetClass="exit" presetSubtype="0" fill="hold" nodeType="clickEffect">
                                  <p:stCondLst>
                                    <p:cond delay="2000"/>
                                  </p:stCondLst>
                                  <p:childTnLst>
                                    <p:anim calcmode="lin" valueType="num">
                                      <p:cBhvr>
                                        <p:cTn id="63" dur="1000"/>
                                        <p:tgtEl>
                                          <p:spTgt spid="1040"/>
                                        </p:tgtEl>
                                        <p:attrNameLst>
                                          <p:attrName>ppt_w</p:attrName>
                                        </p:attrNameLst>
                                      </p:cBhvr>
                                      <p:tavLst>
                                        <p:tav tm="0">
                                          <p:val>
                                            <p:strVal val="ppt_w"/>
                                          </p:val>
                                        </p:tav>
                                        <p:tav tm="100000">
                                          <p:val>
                                            <p:fltVal val="0"/>
                                          </p:val>
                                        </p:tav>
                                      </p:tavLst>
                                    </p:anim>
                                    <p:anim calcmode="lin" valueType="num">
                                      <p:cBhvr>
                                        <p:cTn id="64" dur="1000"/>
                                        <p:tgtEl>
                                          <p:spTgt spid="1040"/>
                                        </p:tgtEl>
                                        <p:attrNameLst>
                                          <p:attrName>ppt_h</p:attrName>
                                        </p:attrNameLst>
                                      </p:cBhvr>
                                      <p:tavLst>
                                        <p:tav tm="0">
                                          <p:val>
                                            <p:strVal val="ppt_h"/>
                                          </p:val>
                                        </p:tav>
                                        <p:tav tm="100000">
                                          <p:val>
                                            <p:fltVal val="0"/>
                                          </p:val>
                                        </p:tav>
                                      </p:tavLst>
                                    </p:anim>
                                    <p:anim calcmode="lin" valueType="num">
                                      <p:cBhvr>
                                        <p:cTn id="65" dur="1000"/>
                                        <p:tgtEl>
                                          <p:spTgt spid="104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6" dur="1000"/>
                                        <p:tgtEl>
                                          <p:spTgt spid="104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7" dur="1" fill="hold">
                                          <p:stCondLst>
                                            <p:cond delay="999"/>
                                          </p:stCondLst>
                                        </p:cTn>
                                        <p:tgtEl>
                                          <p:spTgt spid="1040"/>
                                        </p:tgtEl>
                                        <p:attrNameLst>
                                          <p:attrName>style.visibility</p:attrName>
                                        </p:attrNameLst>
                                      </p:cBhvr>
                                      <p:to>
                                        <p:strVal val="hidden"/>
                                      </p:to>
                                    </p:set>
                                  </p:childTnLst>
                                </p:cTn>
                              </p:par>
                            </p:childTnLst>
                          </p:cTn>
                        </p:par>
                        <p:par>
                          <p:cTn id="68" fill="hold">
                            <p:stCondLst>
                              <p:cond delay="3000"/>
                            </p:stCondLst>
                            <p:childTnLst>
                              <p:par>
                                <p:cTn id="69" presetID="53" presetClass="exit" presetSubtype="32" fill="hold" nodeType="afterEffect">
                                  <p:stCondLst>
                                    <p:cond delay="3000"/>
                                  </p:stCondLst>
                                  <p:childTnLst>
                                    <p:anim calcmode="lin" valueType="num">
                                      <p:cBhvr>
                                        <p:cTn id="70" dur="1500"/>
                                        <p:tgtEl>
                                          <p:spTgt spid="1026"/>
                                        </p:tgtEl>
                                        <p:attrNameLst>
                                          <p:attrName>ppt_w</p:attrName>
                                        </p:attrNameLst>
                                      </p:cBhvr>
                                      <p:tavLst>
                                        <p:tav tm="0">
                                          <p:val>
                                            <p:strVal val="ppt_w"/>
                                          </p:val>
                                        </p:tav>
                                        <p:tav tm="100000">
                                          <p:val>
                                            <p:fltVal val="0"/>
                                          </p:val>
                                        </p:tav>
                                      </p:tavLst>
                                    </p:anim>
                                    <p:anim calcmode="lin" valueType="num">
                                      <p:cBhvr>
                                        <p:cTn id="71" dur="1500"/>
                                        <p:tgtEl>
                                          <p:spTgt spid="1026"/>
                                        </p:tgtEl>
                                        <p:attrNameLst>
                                          <p:attrName>ppt_h</p:attrName>
                                        </p:attrNameLst>
                                      </p:cBhvr>
                                      <p:tavLst>
                                        <p:tav tm="0">
                                          <p:val>
                                            <p:strVal val="ppt_h"/>
                                          </p:val>
                                        </p:tav>
                                        <p:tav tm="100000">
                                          <p:val>
                                            <p:fltVal val="0"/>
                                          </p:val>
                                        </p:tav>
                                      </p:tavLst>
                                    </p:anim>
                                    <p:animEffect transition="out" filter="fade">
                                      <p:cBhvr>
                                        <p:cTn id="72" dur="1500"/>
                                        <p:tgtEl>
                                          <p:spTgt spid="1026"/>
                                        </p:tgtEl>
                                      </p:cBhvr>
                                    </p:animEffect>
                                    <p:set>
                                      <p:cBhvr>
                                        <p:cTn id="73" dur="1" fill="hold">
                                          <p:stCondLst>
                                            <p:cond delay="1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Office\AppData\Local\Microsoft\Windows\Temporary Internet Files\Content.IE5\EKELILO4\MP900402205[1].jpg"/>
          <p:cNvPicPr>
            <a:picLocks noChangeAspect="1" noChangeArrowheads="1"/>
          </p:cNvPicPr>
          <p:nvPr/>
        </p:nvPicPr>
        <p:blipFill>
          <a:blip r:embed="rId2" cstate="print"/>
          <a:srcRect/>
          <a:stretch>
            <a:fillRect/>
          </a:stretch>
        </p:blipFill>
        <p:spPr bwMode="auto">
          <a:xfrm>
            <a:off x="-573510" y="0"/>
            <a:ext cx="10291020" cy="6858000"/>
          </a:xfrm>
          <a:prstGeom prst="rect">
            <a:avLst/>
          </a:prstGeom>
          <a:noFill/>
        </p:spPr>
      </p:pic>
      <p:sp>
        <p:nvSpPr>
          <p:cNvPr id="2" name="Titre 1"/>
          <p:cNvSpPr>
            <a:spLocks noGrp="1"/>
          </p:cNvSpPr>
          <p:nvPr>
            <p:ph type="title"/>
          </p:nvPr>
        </p:nvSpPr>
        <p:spPr>
          <a:xfrm>
            <a:off x="457200" y="274638"/>
            <a:ext cx="8229600" cy="850106"/>
          </a:xfrm>
        </p:spPr>
        <p:txBody>
          <a:bodyPr/>
          <a:lstStyle/>
          <a:p>
            <a:r>
              <a:rPr lang="fr-FR" b="1" u="sng" dirty="0" smtClean="0">
                <a:solidFill>
                  <a:srgbClr val="0000FF"/>
                </a:solidFill>
                <a:latin typeface="Comic Sans MS" pitchFamily="66" charset="0"/>
              </a:rPr>
              <a:t>Les réalisations possibles</a:t>
            </a:r>
            <a:endParaRPr lang="fr-FR" dirty="0"/>
          </a:p>
        </p:txBody>
      </p:sp>
      <p:sp>
        <p:nvSpPr>
          <p:cNvPr id="10" name="Espace réservé du contenu 2"/>
          <p:cNvSpPr>
            <a:spLocks noGrp="1"/>
          </p:cNvSpPr>
          <p:nvPr>
            <p:ph idx="1"/>
          </p:nvPr>
        </p:nvSpPr>
        <p:spPr>
          <a:xfrm>
            <a:off x="323528" y="1556792"/>
            <a:ext cx="8568952" cy="5040560"/>
          </a:xfrm>
        </p:spPr>
        <p:txBody>
          <a:bodyPr>
            <a:normAutofit/>
          </a:bodyPr>
          <a:lstStyle/>
          <a:p>
            <a:r>
              <a:rPr lang="fr-FR" sz="2800" b="1" u="sng" dirty="0" smtClean="0">
                <a:latin typeface="Comic Sans MS" pitchFamily="66" charset="0"/>
              </a:rPr>
              <a:t>Organisation de séjours sur deux pôles</a:t>
            </a:r>
            <a:r>
              <a:rPr lang="fr-FR" sz="2800" dirty="0" smtClean="0">
                <a:latin typeface="Comic Sans MS" pitchFamily="66" charset="0"/>
              </a:rPr>
              <a:t> :</a:t>
            </a:r>
          </a:p>
          <a:p>
            <a:endParaRPr lang="fr-FR" sz="2800" dirty="0">
              <a:latin typeface="Comic Sans MS" pitchFamily="66" charset="0"/>
            </a:endParaRPr>
          </a:p>
          <a:p>
            <a:pPr marL="0" indent="0">
              <a:buNone/>
            </a:pPr>
            <a:r>
              <a:rPr lang="fr-FR" sz="2800" b="1" dirty="0" smtClean="0">
                <a:latin typeface="Comic Sans MS" pitchFamily="66" charset="0"/>
              </a:rPr>
              <a:t>1. SOINS</a:t>
            </a:r>
          </a:p>
          <a:p>
            <a:pPr marL="0" indent="0">
              <a:buNone/>
            </a:pPr>
            <a:endParaRPr lang="fr-FR" sz="2800" b="1" dirty="0">
              <a:latin typeface="Comic Sans MS" pitchFamily="66" charset="0"/>
            </a:endParaRPr>
          </a:p>
          <a:p>
            <a:pPr marL="0" indent="0">
              <a:buNone/>
            </a:pPr>
            <a:r>
              <a:rPr lang="fr-FR" sz="2800" b="1" dirty="0" smtClean="0">
                <a:latin typeface="Comic Sans MS" pitchFamily="66" charset="0"/>
              </a:rPr>
              <a:t>2. DETENTE, LOISIRS, CULTURE et SPORTS</a:t>
            </a:r>
          </a:p>
          <a:p>
            <a:pPr marL="0" indent="0">
              <a:buNone/>
            </a:pPr>
            <a:endParaRPr lang="fr-FR" sz="2800" b="1" dirty="0">
              <a:latin typeface="Comic Sans MS" pitchFamily="66" charset="0"/>
            </a:endParaRPr>
          </a:p>
          <a:p>
            <a:pPr marL="0" indent="0">
              <a:buNone/>
            </a:pPr>
            <a:endParaRPr lang="fr-FR" sz="2800" b="1" dirty="0" smtClean="0">
              <a:latin typeface="Comic Sans MS" pitchFamily="66" charset="0"/>
            </a:endParaRPr>
          </a:p>
          <a:p>
            <a:pPr marL="0" indent="0">
              <a:buNone/>
            </a:pPr>
            <a:r>
              <a:rPr lang="fr-FR" sz="2800" b="1" dirty="0">
                <a:latin typeface="Comic Sans MS" pitchFamily="66" charset="0"/>
              </a:rPr>
              <a:t> </a:t>
            </a:r>
            <a:r>
              <a:rPr lang="fr-FR" sz="2800" b="1" dirty="0" smtClean="0">
                <a:latin typeface="Comic Sans MS" pitchFamily="66" charset="0"/>
              </a:rPr>
              <a:t> </a:t>
            </a:r>
          </a:p>
          <a:p>
            <a:pPr marL="0" indent="0">
              <a:buNone/>
            </a:pPr>
            <a:endParaRPr lang="fr-FR" sz="2800" dirty="0" smtClean="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20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fade">
                                      <p:cBhvr>
                                        <p:cTn id="22" dur="20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4" name="Picture 3" descr="C:\Users\Office\AppData\Local\Microsoft\Windows\Temporary Internet Files\Content.IE5\EKELILO4\MP900402205[1].jpg"/>
          <p:cNvPicPr>
            <a:picLocks noChangeAspect="1" noChangeArrowheads="1"/>
          </p:cNvPicPr>
          <p:nvPr/>
        </p:nvPicPr>
        <p:blipFill>
          <a:blip r:embed="rId2" cstate="print"/>
          <a:srcRect/>
          <a:stretch>
            <a:fillRect/>
          </a:stretch>
        </p:blipFill>
        <p:spPr bwMode="auto">
          <a:xfrm>
            <a:off x="-573510" y="0"/>
            <a:ext cx="10291020" cy="6858000"/>
          </a:xfrm>
          <a:prstGeom prst="rect">
            <a:avLst/>
          </a:prstGeom>
          <a:noFill/>
        </p:spPr>
      </p:pic>
      <p:sp>
        <p:nvSpPr>
          <p:cNvPr id="5" name="Espace réservé du contenu 2"/>
          <p:cNvSpPr txBox="1">
            <a:spLocks/>
          </p:cNvSpPr>
          <p:nvPr/>
        </p:nvSpPr>
        <p:spPr>
          <a:xfrm>
            <a:off x="179512" y="1268760"/>
            <a:ext cx="8640960" cy="532859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b="1" u="sng" dirty="0" smtClean="0">
                <a:latin typeface="Comic Sans MS" pitchFamily="66" charset="0"/>
              </a:rPr>
              <a:t>Organisation de séjours sur deux pôles</a:t>
            </a:r>
            <a:r>
              <a:rPr lang="fr-FR" sz="2800" dirty="0" smtClean="0">
                <a:latin typeface="Comic Sans MS" pitchFamily="66" charset="0"/>
              </a:rPr>
              <a:t> :</a:t>
            </a:r>
          </a:p>
          <a:p>
            <a:endParaRPr lang="fr-FR" sz="2200" dirty="0" smtClean="0">
              <a:latin typeface="Comic Sans MS" pitchFamily="66" charset="0"/>
            </a:endParaRPr>
          </a:p>
          <a:p>
            <a:pPr marL="0" indent="0">
              <a:buFont typeface="Arial" pitchFamily="34" charset="0"/>
              <a:buNone/>
            </a:pPr>
            <a:r>
              <a:rPr lang="fr-FR" sz="2800" dirty="0" smtClean="0">
                <a:latin typeface="Comic Sans MS" pitchFamily="66" charset="0"/>
              </a:rPr>
              <a:t>1 . </a:t>
            </a:r>
            <a:r>
              <a:rPr lang="fr-FR" sz="2800" u="sng" dirty="0" smtClean="0">
                <a:latin typeface="Comic Sans MS" pitchFamily="66" charset="0"/>
              </a:rPr>
              <a:t>SOINS</a:t>
            </a:r>
          </a:p>
          <a:p>
            <a:pPr marL="0" indent="0">
              <a:buFont typeface="Arial" pitchFamily="34" charset="0"/>
              <a:buNone/>
            </a:pPr>
            <a:endParaRPr lang="fr-FR" sz="1700" dirty="0" smtClean="0">
              <a:latin typeface="Comic Sans MS" pitchFamily="66" charset="0"/>
            </a:endParaRPr>
          </a:p>
          <a:p>
            <a:pPr algn="just">
              <a:buFontTx/>
              <a:buChar char="-"/>
            </a:pPr>
            <a:r>
              <a:rPr lang="fr-FR" sz="2800" dirty="0">
                <a:latin typeface="Comic Sans MS" pitchFamily="66" charset="0"/>
              </a:rPr>
              <a:t>R</a:t>
            </a:r>
            <a:r>
              <a:rPr lang="fr-FR" sz="2800" dirty="0" smtClean="0">
                <a:latin typeface="Comic Sans MS" pitchFamily="66" charset="0"/>
              </a:rPr>
              <a:t>essourcement et bien-être, remise en forme, Spa thermal</a:t>
            </a:r>
          </a:p>
          <a:p>
            <a:pPr algn="just">
              <a:buFontTx/>
              <a:buChar char="-"/>
            </a:pPr>
            <a:r>
              <a:rPr lang="fr-FR" sz="2800" dirty="0" smtClean="0">
                <a:latin typeface="Comic Sans MS" pitchFamily="66" charset="0"/>
              </a:rPr>
              <a:t>Activités thermales thérapeutiques conventionnées : l’indication thérapeutique </a:t>
            </a:r>
            <a:r>
              <a:rPr lang="fr-FR" sz="2800" b="1" dirty="0" smtClean="0">
                <a:latin typeface="Comic Sans MS" pitchFamily="66" charset="0"/>
              </a:rPr>
              <a:t>A</a:t>
            </a:r>
            <a:r>
              <a:rPr lang="fr-FR" sz="2800" dirty="0" smtClean="0">
                <a:latin typeface="Comic Sans MS" pitchFamily="66" charset="0"/>
              </a:rPr>
              <a:t>ppareil </a:t>
            </a:r>
            <a:r>
              <a:rPr lang="fr-FR" sz="2800" b="1" dirty="0" smtClean="0">
                <a:latin typeface="Comic Sans MS" pitchFamily="66" charset="0"/>
              </a:rPr>
              <a:t>D</a:t>
            </a:r>
            <a:r>
              <a:rPr lang="fr-FR" sz="2800" dirty="0" smtClean="0">
                <a:latin typeface="Comic Sans MS" pitchFamily="66" charset="0"/>
              </a:rPr>
              <a:t>igestif et Métabolique, et l’obésité</a:t>
            </a:r>
          </a:p>
          <a:p>
            <a:pPr algn="just">
              <a:buFontTx/>
              <a:buChar char="-"/>
            </a:pPr>
            <a:r>
              <a:rPr lang="fr-FR" sz="2800" dirty="0" smtClean="0">
                <a:latin typeface="Comic Sans MS" pitchFamily="66" charset="0"/>
              </a:rPr>
              <a:t>Séjours post hospitaliers au regard des maladies de l’appareil digestif et métabolique</a:t>
            </a:r>
          </a:p>
          <a:p>
            <a:pPr algn="just">
              <a:buFontTx/>
              <a:buChar char="-"/>
            </a:pPr>
            <a:r>
              <a:rPr lang="fr-FR" sz="2800" dirty="0" smtClean="0">
                <a:latin typeface="Comic Sans MS" pitchFamily="66" charset="0"/>
              </a:rPr>
              <a:t>Séjours de prévention</a:t>
            </a:r>
            <a:endParaRPr lang="fr-FR" sz="2800" dirty="0" smtClean="0">
              <a:solidFill>
                <a:srgbClr val="A2BBD2"/>
              </a:solidFill>
              <a:latin typeface="Comic Sans MS" pitchFamily="66" charset="0"/>
            </a:endParaRPr>
          </a:p>
          <a:p>
            <a:pPr marL="0" indent="0" algn="just">
              <a:buNone/>
            </a:pPr>
            <a:endParaRPr lang="fr-FR" sz="2800" dirty="0" smtClean="0">
              <a:latin typeface="Comic Sans MS" pitchFamily="66" charset="0"/>
            </a:endParaRPr>
          </a:p>
        </p:txBody>
      </p:sp>
      <p:sp>
        <p:nvSpPr>
          <p:cNvPr id="6" name="Titre 1"/>
          <p:cNvSpPr txBox="1">
            <a:spLocks/>
          </p:cNvSpPr>
          <p:nvPr/>
        </p:nvSpPr>
        <p:spPr>
          <a:xfrm>
            <a:off x="457200" y="274638"/>
            <a:ext cx="8229600"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u="sng" dirty="0" smtClean="0">
                <a:solidFill>
                  <a:srgbClr val="0000FF"/>
                </a:solidFill>
                <a:latin typeface="Comic Sans MS" pitchFamily="66" charset="0"/>
              </a:rPr>
              <a:t>Les réalisations possibles</a:t>
            </a:r>
            <a:endParaRPr lang="fr-FR" dirty="0"/>
          </a:p>
        </p:txBody>
      </p:sp>
      <p:sp>
        <p:nvSpPr>
          <p:cNvPr id="7" name="Organigramme : Extraire 6"/>
          <p:cNvSpPr/>
          <p:nvPr/>
        </p:nvSpPr>
        <p:spPr>
          <a:xfrm>
            <a:off x="6732240" y="1844824"/>
            <a:ext cx="288032" cy="216024"/>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72902909"/>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20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20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2000"/>
                                        <p:tgtEl>
                                          <p:spTgt spid="5">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20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610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2000"/>
                                        <p:tgtEl>
                                          <p:spTgt spid="5">
                                            <p:txEl>
                                              <p:pRg st="7" end="7"/>
                                            </p:txEl>
                                          </p:spTgt>
                                        </p:tgtEl>
                                      </p:cBhvr>
                                    </p:animEffect>
                                  </p:childTnLst>
                                </p:cTn>
                              </p:par>
                              <p:par>
                                <p:cTn id="31" presetID="11" presetClass="exit" presetSubtype="0" fill="hold" grpId="0" nodeType="withEffect">
                                  <p:stCondLst>
                                    <p:cond delay="9000"/>
                                  </p:stCondLst>
                                  <p:childTnLst>
                                    <p:anim calcmode="discrete" valueType="str">
                                      <p:cBhvr>
                                        <p:cTn id="32" dur="5000"/>
                                        <p:tgtEl>
                                          <p:spTgt spid="7"/>
                                        </p:tgtEl>
                                        <p:attrNameLst>
                                          <p:attrName>style.visibility</p:attrName>
                                        </p:attrNameLst>
                                      </p:cBhvr>
                                      <p:tavLst>
                                        <p:tav tm="0">
                                          <p:val>
                                            <p:strVal val="hidden"/>
                                          </p:val>
                                        </p:tav>
                                        <p:tav tm="50000">
                                          <p:val>
                                            <p:strVal val="visible"/>
                                          </p:val>
                                        </p:tav>
                                      </p:tavLst>
                                    </p:anim>
                                    <p:set>
                                      <p:cBhvr>
                                        <p:cTn id="33"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4" name="Picture 3" descr="C:\Users\Office\AppData\Local\Microsoft\Windows\Temporary Internet Files\Content.IE5\EKELILO4\MP900402205[1].jpg"/>
          <p:cNvPicPr>
            <a:picLocks noChangeAspect="1" noChangeArrowheads="1"/>
          </p:cNvPicPr>
          <p:nvPr/>
        </p:nvPicPr>
        <p:blipFill>
          <a:blip r:embed="rId2" cstate="print"/>
          <a:srcRect/>
          <a:stretch>
            <a:fillRect/>
          </a:stretch>
        </p:blipFill>
        <p:spPr bwMode="auto">
          <a:xfrm>
            <a:off x="-573510" y="0"/>
            <a:ext cx="10291020" cy="6858000"/>
          </a:xfrm>
          <a:prstGeom prst="rect">
            <a:avLst/>
          </a:prstGeom>
          <a:noFill/>
        </p:spPr>
      </p:pic>
      <p:sp>
        <p:nvSpPr>
          <p:cNvPr id="5" name="Espace réservé du contenu 2"/>
          <p:cNvSpPr txBox="1">
            <a:spLocks/>
          </p:cNvSpPr>
          <p:nvPr/>
        </p:nvSpPr>
        <p:spPr>
          <a:xfrm>
            <a:off x="323528" y="1268760"/>
            <a:ext cx="8496000"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b="1" u="sng" dirty="0" smtClean="0">
                <a:latin typeface="Comic Sans MS" pitchFamily="66" charset="0"/>
              </a:rPr>
              <a:t>Organisation de séjours sur deux pôles</a:t>
            </a:r>
            <a:r>
              <a:rPr lang="fr-FR" sz="2800" dirty="0" smtClean="0">
                <a:latin typeface="Comic Sans MS" pitchFamily="66" charset="0"/>
              </a:rPr>
              <a:t> :</a:t>
            </a:r>
          </a:p>
          <a:p>
            <a:endParaRPr lang="fr-FR" sz="2200" dirty="0" smtClean="0">
              <a:latin typeface="Comic Sans MS" pitchFamily="66" charset="0"/>
            </a:endParaRPr>
          </a:p>
          <a:p>
            <a:pPr marL="0" indent="0">
              <a:buFont typeface="Arial" pitchFamily="34" charset="0"/>
              <a:buNone/>
            </a:pPr>
            <a:r>
              <a:rPr lang="fr-FR" sz="2800" dirty="0" smtClean="0">
                <a:latin typeface="Comic Sans MS" pitchFamily="66" charset="0"/>
              </a:rPr>
              <a:t>2 . </a:t>
            </a:r>
            <a:r>
              <a:rPr lang="fr-FR" sz="2800" u="sng" dirty="0" smtClean="0">
                <a:latin typeface="Comic Sans MS" pitchFamily="66" charset="0"/>
              </a:rPr>
              <a:t>DETENTE, LOISIRS, CULTURE et SPORTS</a:t>
            </a:r>
          </a:p>
          <a:p>
            <a:pPr marL="0" indent="0">
              <a:buFont typeface="Arial" pitchFamily="34" charset="0"/>
              <a:buNone/>
            </a:pPr>
            <a:endParaRPr lang="fr-FR" sz="1700" dirty="0" smtClean="0">
              <a:latin typeface="Comic Sans MS" pitchFamily="66" charset="0"/>
            </a:endParaRPr>
          </a:p>
          <a:p>
            <a:pPr algn="just">
              <a:buFontTx/>
              <a:buChar char="-"/>
            </a:pPr>
            <a:r>
              <a:rPr lang="fr-FR" sz="2800" dirty="0" smtClean="0">
                <a:latin typeface="Comic Sans MS" pitchFamily="66" charset="0"/>
              </a:rPr>
              <a:t>Découverte de Pays préservés (Val d’</a:t>
            </a:r>
            <a:r>
              <a:rPr lang="fr-FR" sz="2800" dirty="0" err="1" smtClean="0">
                <a:latin typeface="Comic Sans MS" pitchFamily="66" charset="0"/>
              </a:rPr>
              <a:t>Aran</a:t>
            </a:r>
            <a:r>
              <a:rPr lang="fr-FR" sz="2800" dirty="0" smtClean="0">
                <a:latin typeface="Comic Sans MS" pitchFamily="66" charset="0"/>
              </a:rPr>
              <a:t>, Haut-Comminges, </a:t>
            </a:r>
            <a:r>
              <a:rPr lang="fr-FR" sz="2800" dirty="0" err="1" smtClean="0">
                <a:latin typeface="Comic Sans MS" pitchFamily="66" charset="0"/>
              </a:rPr>
              <a:t>Barousse</a:t>
            </a:r>
            <a:r>
              <a:rPr lang="fr-FR" sz="2800" dirty="0" smtClean="0">
                <a:latin typeface="Comic Sans MS" pitchFamily="66" charset="0"/>
              </a:rPr>
              <a:t>), des cols pyrénéens du Tour de France, des grottes de </a:t>
            </a:r>
            <a:r>
              <a:rPr lang="fr-FR" sz="2800" dirty="0" err="1" smtClean="0">
                <a:latin typeface="Comic Sans MS" pitchFamily="66" charset="0"/>
              </a:rPr>
              <a:t>Gargas</a:t>
            </a:r>
            <a:r>
              <a:rPr lang="fr-FR" sz="2800" dirty="0" smtClean="0">
                <a:latin typeface="Comic Sans MS" pitchFamily="66" charset="0"/>
              </a:rPr>
              <a:t> et d’</a:t>
            </a:r>
            <a:r>
              <a:rPr lang="fr-FR" sz="2800" dirty="0" err="1" smtClean="0">
                <a:latin typeface="Comic Sans MS" pitchFamily="66" charset="0"/>
              </a:rPr>
              <a:t>Esparros</a:t>
            </a:r>
            <a:r>
              <a:rPr lang="fr-FR" sz="2800" dirty="0" smtClean="0">
                <a:latin typeface="Comic Sans MS" pitchFamily="66" charset="0"/>
              </a:rPr>
              <a:t>, d’une étape du « Chemin de Saint-Jacques » et des sites prestigieux du Pic du Midi, de Gavarnie et de l’Aneto</a:t>
            </a:r>
          </a:p>
          <a:p>
            <a:pPr marL="0" indent="0">
              <a:buNone/>
            </a:pPr>
            <a:endParaRPr lang="fr-FR" sz="2800" dirty="0" smtClean="0">
              <a:latin typeface="Comic Sans MS" pitchFamily="66" charset="0"/>
            </a:endParaRPr>
          </a:p>
        </p:txBody>
      </p:sp>
      <p:sp>
        <p:nvSpPr>
          <p:cNvPr id="6" name="Titre 1"/>
          <p:cNvSpPr txBox="1">
            <a:spLocks/>
          </p:cNvSpPr>
          <p:nvPr/>
        </p:nvSpPr>
        <p:spPr>
          <a:xfrm>
            <a:off x="457200" y="274638"/>
            <a:ext cx="8229600"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u="sng" smtClean="0">
                <a:solidFill>
                  <a:srgbClr val="0000FF"/>
                </a:solidFill>
                <a:latin typeface="Comic Sans MS" pitchFamily="66" charset="0"/>
              </a:rPr>
              <a:t>Les réalisations possibles</a:t>
            </a:r>
            <a:endParaRPr lang="fr-F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6249">
            <a:off x="7445736" y="5424052"/>
            <a:ext cx="810059" cy="108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8280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2000"/>
                                        <p:tgtEl>
                                          <p:spTgt spid="5">
                                            <p:txEl>
                                              <p:pRg st="4" end="4"/>
                                            </p:txEl>
                                          </p:spTgt>
                                        </p:tgtEl>
                                      </p:cBhvr>
                                    </p:animEffect>
                                  </p:childTnLst>
                                </p:cTn>
                              </p:par>
                              <p:par>
                                <p:cTn id="16" presetID="6" presetClass="entr" presetSubtype="16" fill="hold" nodeType="withEffect">
                                  <p:stCondLst>
                                    <p:cond delay="2000"/>
                                  </p:stCondLst>
                                  <p:childTnLst>
                                    <p:set>
                                      <p:cBhvr>
                                        <p:cTn id="17" dur="1" fill="hold">
                                          <p:stCondLst>
                                            <p:cond delay="0"/>
                                          </p:stCondLst>
                                        </p:cTn>
                                        <p:tgtEl>
                                          <p:spTgt spid="2050"/>
                                        </p:tgtEl>
                                        <p:attrNameLst>
                                          <p:attrName>style.visibility</p:attrName>
                                        </p:attrNameLst>
                                      </p:cBhvr>
                                      <p:to>
                                        <p:strVal val="visible"/>
                                      </p:to>
                                    </p:set>
                                    <p:animEffect transition="in" filter="circle(in)">
                                      <p:cBhvr>
                                        <p:cTn id="18" dur="2000"/>
                                        <p:tgtEl>
                                          <p:spTgt spid="2050"/>
                                        </p:tgtEl>
                                      </p:cBhvr>
                                    </p:animEffect>
                                  </p:childTnLst>
                                </p:cTn>
                              </p:par>
                            </p:childTnLst>
                          </p:cTn>
                        </p:par>
                        <p:par>
                          <p:cTn id="19" fill="hold">
                            <p:stCondLst>
                              <p:cond delay="4000"/>
                            </p:stCondLst>
                            <p:childTnLst>
                              <p:par>
                                <p:cTn id="20" presetID="53" presetClass="exit" presetSubtype="32" fill="hold" nodeType="afterEffect">
                                  <p:stCondLst>
                                    <p:cond delay="11500"/>
                                  </p:stCondLst>
                                  <p:childTnLst>
                                    <p:anim calcmode="lin" valueType="num">
                                      <p:cBhvr>
                                        <p:cTn id="21" dur="3000"/>
                                        <p:tgtEl>
                                          <p:spTgt spid="2050"/>
                                        </p:tgtEl>
                                        <p:attrNameLst>
                                          <p:attrName>ppt_w</p:attrName>
                                        </p:attrNameLst>
                                      </p:cBhvr>
                                      <p:tavLst>
                                        <p:tav tm="0">
                                          <p:val>
                                            <p:strVal val="ppt_w"/>
                                          </p:val>
                                        </p:tav>
                                        <p:tav tm="100000">
                                          <p:val>
                                            <p:fltVal val="0"/>
                                          </p:val>
                                        </p:tav>
                                      </p:tavLst>
                                    </p:anim>
                                    <p:anim calcmode="lin" valueType="num">
                                      <p:cBhvr>
                                        <p:cTn id="22" dur="3000"/>
                                        <p:tgtEl>
                                          <p:spTgt spid="2050"/>
                                        </p:tgtEl>
                                        <p:attrNameLst>
                                          <p:attrName>ppt_h</p:attrName>
                                        </p:attrNameLst>
                                      </p:cBhvr>
                                      <p:tavLst>
                                        <p:tav tm="0">
                                          <p:val>
                                            <p:strVal val="ppt_h"/>
                                          </p:val>
                                        </p:tav>
                                        <p:tav tm="100000">
                                          <p:val>
                                            <p:fltVal val="0"/>
                                          </p:val>
                                        </p:tav>
                                      </p:tavLst>
                                    </p:anim>
                                    <p:animEffect transition="out" filter="fade">
                                      <p:cBhvr>
                                        <p:cTn id="23" dur="3000"/>
                                        <p:tgtEl>
                                          <p:spTgt spid="2050"/>
                                        </p:tgtEl>
                                      </p:cBhvr>
                                    </p:animEffect>
                                    <p:set>
                                      <p:cBhvr>
                                        <p:cTn id="24" dur="1" fill="hold">
                                          <p:stCondLst>
                                            <p:cond delay="2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TotalTime>
  <Words>244</Words>
  <Application>Microsoft Office PowerPoint</Application>
  <PresentationFormat>Affichage à l'écran (4:3)</PresentationFormat>
  <Paragraphs>62</Paragraphs>
  <Slides>11</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11</vt:i4>
      </vt:variant>
    </vt:vector>
  </HeadingPairs>
  <TitlesOfParts>
    <vt:vector size="13" baseType="lpstr">
      <vt:lpstr>Thème Office</vt:lpstr>
      <vt:lpstr>Document</vt:lpstr>
      <vt:lpstr>Barbazan Station Thermale Classée</vt:lpstr>
      <vt:lpstr>Les réalisations</vt:lpstr>
      <vt:lpstr>Les contraintes     </vt:lpstr>
      <vt:lpstr>Les atouts</vt:lpstr>
      <vt:lpstr>Les atouts</vt:lpstr>
      <vt:lpstr>Les atouts</vt:lpstr>
      <vt:lpstr>Les réalisations possibles</vt:lpstr>
      <vt:lpstr>Présentation PowerPoint</vt:lpstr>
      <vt:lpstr>Présentation PowerPoint</vt:lpstr>
      <vt:lpstr>Présentation PowerPoint</vt:lpstr>
      <vt:lpstr>Barbazan Station Thermale Classée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Barbazan Station Thermale Classée</dc:title>
  <dc:creator>Office</dc:creator>
  <cp:lastModifiedBy>Secrétariat</cp:lastModifiedBy>
  <cp:revision>89</cp:revision>
  <dcterms:created xsi:type="dcterms:W3CDTF">2012-03-01T14:36:12Z</dcterms:created>
  <dcterms:modified xsi:type="dcterms:W3CDTF">2013-01-10T09:46:45Z</dcterms:modified>
</cp:coreProperties>
</file>